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3" r:id="rId2"/>
    <p:sldId id="557" r:id="rId3"/>
    <p:sldId id="309" r:id="rId4"/>
    <p:sldId id="311" r:id="rId5"/>
    <p:sldId id="266" r:id="rId6"/>
    <p:sldId id="267" r:id="rId7"/>
    <p:sldId id="268" r:id="rId8"/>
    <p:sldId id="269" r:id="rId9"/>
    <p:sldId id="270" r:id="rId10"/>
    <p:sldId id="271" r:id="rId11"/>
    <p:sldId id="272" r:id="rId12"/>
    <p:sldId id="274" r:id="rId13"/>
    <p:sldId id="275" r:id="rId14"/>
    <p:sldId id="276" r:id="rId15"/>
    <p:sldId id="277" r:id="rId16"/>
    <p:sldId id="287" r:id="rId17"/>
    <p:sldId id="278" r:id="rId18"/>
    <p:sldId id="288" r:id="rId19"/>
    <p:sldId id="289" r:id="rId20"/>
    <p:sldId id="290" r:id="rId21"/>
    <p:sldId id="291" r:id="rId22"/>
    <p:sldId id="279" r:id="rId23"/>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4ADF5B-6943-4710-89C3-3F538B20AD14}" v="23" dt="2022-01-25T23:37:48.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7929" autoAdjust="0"/>
  </p:normalViewPr>
  <p:slideViewPr>
    <p:cSldViewPr>
      <p:cViewPr varScale="1">
        <p:scale>
          <a:sx n="75" d="100"/>
          <a:sy n="75" d="100"/>
        </p:scale>
        <p:origin x="1666"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iq Gilani" userId="f95dad9b-1e6c-498c-b573-9242e9268dd4" providerId="ADAL" clId="{C04ADF5B-6943-4710-89C3-3F538B20AD14}"/>
    <pc:docChg chg="undo custSel addSld delSld modSld modMainMaster">
      <pc:chgData name="Tariq Gilani" userId="f95dad9b-1e6c-498c-b573-9242e9268dd4" providerId="ADAL" clId="{C04ADF5B-6943-4710-89C3-3F538B20AD14}" dt="2022-01-26T15:48:16.075" v="558" actId="1076"/>
      <pc:docMkLst>
        <pc:docMk/>
      </pc:docMkLst>
      <pc:sldChg chg="delSp modSp mod setBg modAnim">
        <pc:chgData name="Tariq Gilani" userId="f95dad9b-1e6c-498c-b573-9242e9268dd4" providerId="ADAL" clId="{C04ADF5B-6943-4710-89C3-3F538B20AD14}" dt="2022-01-26T14:46:16.940" v="310" actId="13926"/>
        <pc:sldMkLst>
          <pc:docMk/>
          <pc:sldMk cId="0" sldId="266"/>
        </pc:sldMkLst>
        <pc:spChg chg="del mod">
          <ac:chgData name="Tariq Gilani" userId="f95dad9b-1e6c-498c-b573-9242e9268dd4" providerId="ADAL" clId="{C04ADF5B-6943-4710-89C3-3F538B20AD14}" dt="2022-01-25T23:49:50.084" v="99" actId="478"/>
          <ac:spMkLst>
            <pc:docMk/>
            <pc:sldMk cId="0" sldId="266"/>
            <ac:spMk id="2" creationId="{685CD294-88DE-4490-808C-5E681D9E8E73}"/>
          </ac:spMkLst>
        </pc:spChg>
        <pc:spChg chg="mod">
          <ac:chgData name="Tariq Gilani" userId="f95dad9b-1e6c-498c-b573-9242e9268dd4" providerId="ADAL" clId="{C04ADF5B-6943-4710-89C3-3F538B20AD14}" dt="2022-01-26T14:46:16.940" v="310" actId="13926"/>
          <ac:spMkLst>
            <pc:docMk/>
            <pc:sldMk cId="0" sldId="266"/>
            <ac:spMk id="24580" creationId="{00000000-0000-0000-0000-000000000000}"/>
          </ac:spMkLst>
        </pc:spChg>
      </pc:sldChg>
      <pc:sldChg chg="delSp mod modAnim">
        <pc:chgData name="Tariq Gilani" userId="f95dad9b-1e6c-498c-b573-9242e9268dd4" providerId="ADAL" clId="{C04ADF5B-6943-4710-89C3-3F538B20AD14}" dt="2022-01-25T23:50:07.429" v="100" actId="478"/>
        <pc:sldMkLst>
          <pc:docMk/>
          <pc:sldMk cId="0" sldId="267"/>
        </pc:sldMkLst>
        <pc:spChg chg="del">
          <ac:chgData name="Tariq Gilani" userId="f95dad9b-1e6c-498c-b573-9242e9268dd4" providerId="ADAL" clId="{C04ADF5B-6943-4710-89C3-3F538B20AD14}" dt="2022-01-25T23:50:07.429" v="100" actId="478"/>
          <ac:spMkLst>
            <pc:docMk/>
            <pc:sldMk cId="0" sldId="267"/>
            <ac:spMk id="2" creationId="{148F5C29-0D03-4EBB-A3A6-34152EBDE2F9}"/>
          </ac:spMkLst>
        </pc:spChg>
      </pc:sldChg>
      <pc:sldChg chg="delSp modSp mod modAnim">
        <pc:chgData name="Tariq Gilani" userId="f95dad9b-1e6c-498c-b573-9242e9268dd4" providerId="ADAL" clId="{C04ADF5B-6943-4710-89C3-3F538B20AD14}" dt="2022-01-25T23:52:15.120" v="119"/>
        <pc:sldMkLst>
          <pc:docMk/>
          <pc:sldMk cId="0" sldId="268"/>
        </pc:sldMkLst>
        <pc:spChg chg="del mod">
          <ac:chgData name="Tariq Gilani" userId="f95dad9b-1e6c-498c-b573-9242e9268dd4" providerId="ADAL" clId="{C04ADF5B-6943-4710-89C3-3F538B20AD14}" dt="2022-01-25T23:50:21.515" v="102" actId="478"/>
          <ac:spMkLst>
            <pc:docMk/>
            <pc:sldMk cId="0" sldId="268"/>
            <ac:spMk id="2" creationId="{B5934737-F0AA-4A9F-BA94-ACEE02F5F4E3}"/>
          </ac:spMkLst>
        </pc:spChg>
        <pc:spChg chg="mod">
          <ac:chgData name="Tariq Gilani" userId="f95dad9b-1e6c-498c-b573-9242e9268dd4" providerId="ADAL" clId="{C04ADF5B-6943-4710-89C3-3F538B20AD14}" dt="2022-01-25T23:51:21.035" v="111" actId="1076"/>
          <ac:spMkLst>
            <pc:docMk/>
            <pc:sldMk cId="0" sldId="268"/>
            <ac:spMk id="5125" creationId="{00000000-0000-0000-0000-000000000000}"/>
          </ac:spMkLst>
        </pc:spChg>
        <pc:spChg chg="mod">
          <ac:chgData name="Tariq Gilani" userId="f95dad9b-1e6c-498c-b573-9242e9268dd4" providerId="ADAL" clId="{C04ADF5B-6943-4710-89C3-3F538B20AD14}" dt="2022-01-25T23:51:53.307" v="115" actId="14100"/>
          <ac:spMkLst>
            <pc:docMk/>
            <pc:sldMk cId="0" sldId="268"/>
            <ac:spMk id="5126" creationId="{00000000-0000-0000-0000-000000000000}"/>
          </ac:spMkLst>
        </pc:spChg>
        <pc:picChg chg="mod">
          <ac:chgData name="Tariq Gilani" userId="f95dad9b-1e6c-498c-b573-9242e9268dd4" providerId="ADAL" clId="{C04ADF5B-6943-4710-89C3-3F538B20AD14}" dt="2022-01-25T23:51:02.256" v="107" actId="14100"/>
          <ac:picMkLst>
            <pc:docMk/>
            <pc:sldMk cId="0" sldId="268"/>
            <ac:picMk id="5124" creationId="{00000000-0000-0000-0000-000000000000}"/>
          </ac:picMkLst>
        </pc:picChg>
      </pc:sldChg>
      <pc:sldChg chg="delSp modSp mod modAnim">
        <pc:chgData name="Tariq Gilani" userId="f95dad9b-1e6c-498c-b573-9242e9268dd4" providerId="ADAL" clId="{C04ADF5B-6943-4710-89C3-3F538B20AD14}" dt="2022-01-25T23:52:26.348" v="120" actId="478"/>
        <pc:sldMkLst>
          <pc:docMk/>
          <pc:sldMk cId="0" sldId="269"/>
        </pc:sldMkLst>
        <pc:spChg chg="del">
          <ac:chgData name="Tariq Gilani" userId="f95dad9b-1e6c-498c-b573-9242e9268dd4" providerId="ADAL" clId="{C04ADF5B-6943-4710-89C3-3F538B20AD14}" dt="2022-01-25T23:52:26.348" v="120" actId="478"/>
          <ac:spMkLst>
            <pc:docMk/>
            <pc:sldMk cId="0" sldId="269"/>
            <ac:spMk id="2" creationId="{081FB212-4E7F-4A25-B1C0-3E0AB3BA49D2}"/>
          </ac:spMkLst>
        </pc:spChg>
        <pc:grpChg chg="mod">
          <ac:chgData name="Tariq Gilani" userId="f95dad9b-1e6c-498c-b573-9242e9268dd4" providerId="ADAL" clId="{C04ADF5B-6943-4710-89C3-3F538B20AD14}" dt="2022-01-25T23:40:01.179" v="30" actId="1076"/>
          <ac:grpSpMkLst>
            <pc:docMk/>
            <pc:sldMk cId="0" sldId="269"/>
            <ac:grpSpMk id="6159" creationId="{00000000-0000-0000-0000-000000000000}"/>
          </ac:grpSpMkLst>
        </pc:grpChg>
      </pc:sldChg>
      <pc:sldChg chg="addSp delSp modSp mod modAnim">
        <pc:chgData name="Tariq Gilani" userId="f95dad9b-1e6c-498c-b573-9242e9268dd4" providerId="ADAL" clId="{C04ADF5B-6943-4710-89C3-3F538B20AD14}" dt="2022-01-26T14:52:43.228" v="333"/>
        <pc:sldMkLst>
          <pc:docMk/>
          <pc:sldMk cId="0" sldId="270"/>
        </pc:sldMkLst>
        <pc:spChg chg="del mod">
          <ac:chgData name="Tariq Gilani" userId="f95dad9b-1e6c-498c-b573-9242e9268dd4" providerId="ADAL" clId="{C04ADF5B-6943-4710-89C3-3F538B20AD14}" dt="2022-01-25T23:52:35.392" v="121" actId="478"/>
          <ac:spMkLst>
            <pc:docMk/>
            <pc:sldMk cId="0" sldId="270"/>
            <ac:spMk id="2" creationId="{22F403D9-62D6-4551-B566-C11E01986D5F}"/>
          </ac:spMkLst>
        </pc:spChg>
        <pc:spChg chg="mod">
          <ac:chgData name="Tariq Gilani" userId="f95dad9b-1e6c-498c-b573-9242e9268dd4" providerId="ADAL" clId="{C04ADF5B-6943-4710-89C3-3F538B20AD14}" dt="2022-01-25T23:44:03.347" v="63" actId="164"/>
          <ac:spMkLst>
            <pc:docMk/>
            <pc:sldMk cId="0" sldId="270"/>
            <ac:spMk id="7176"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77"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78"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79"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0"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1"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2"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3"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4"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5"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6"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7"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8"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89"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90"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91"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93"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94" creationId="{00000000-0000-0000-0000-000000000000}"/>
          </ac:spMkLst>
        </pc:spChg>
        <pc:spChg chg="mod">
          <ac:chgData name="Tariq Gilani" userId="f95dad9b-1e6c-498c-b573-9242e9268dd4" providerId="ADAL" clId="{C04ADF5B-6943-4710-89C3-3F538B20AD14}" dt="2022-01-25T23:44:03.347" v="63" actId="164"/>
          <ac:spMkLst>
            <pc:docMk/>
            <pc:sldMk cId="0" sldId="270"/>
            <ac:spMk id="7195" creationId="{00000000-0000-0000-0000-000000000000}"/>
          </ac:spMkLst>
        </pc:spChg>
        <pc:spChg chg="mod">
          <ac:chgData name="Tariq Gilani" userId="f95dad9b-1e6c-498c-b573-9242e9268dd4" providerId="ADAL" clId="{C04ADF5B-6943-4710-89C3-3F538B20AD14}" dt="2022-01-25T23:44:28.382" v="67" actId="1076"/>
          <ac:spMkLst>
            <pc:docMk/>
            <pc:sldMk cId="0" sldId="270"/>
            <ac:spMk id="7198" creationId="{00000000-0000-0000-0000-000000000000}"/>
          </ac:spMkLst>
        </pc:spChg>
        <pc:spChg chg="mod">
          <ac:chgData name="Tariq Gilani" userId="f95dad9b-1e6c-498c-b573-9242e9268dd4" providerId="ADAL" clId="{C04ADF5B-6943-4710-89C3-3F538B20AD14}" dt="2022-01-25T23:45:28.277" v="75" actId="1076"/>
          <ac:spMkLst>
            <pc:docMk/>
            <pc:sldMk cId="0" sldId="270"/>
            <ac:spMk id="7201" creationId="{00000000-0000-0000-0000-000000000000}"/>
          </ac:spMkLst>
        </pc:spChg>
        <pc:grpChg chg="add mod">
          <ac:chgData name="Tariq Gilani" userId="f95dad9b-1e6c-498c-b573-9242e9268dd4" providerId="ADAL" clId="{C04ADF5B-6943-4710-89C3-3F538B20AD14}" dt="2022-01-25T23:44:03.347" v="63" actId="164"/>
          <ac:grpSpMkLst>
            <pc:docMk/>
            <pc:sldMk cId="0" sldId="270"/>
            <ac:grpSpMk id="3" creationId="{6A226F42-704F-4B32-A140-F82FA78B6368}"/>
          </ac:grpSpMkLst>
        </pc:grpChg>
        <pc:graphicFrameChg chg="mod">
          <ac:chgData name="Tariq Gilani" userId="f95dad9b-1e6c-498c-b573-9242e9268dd4" providerId="ADAL" clId="{C04ADF5B-6943-4710-89C3-3F538B20AD14}" dt="2022-01-25T23:46:50.844" v="79" actId="1076"/>
          <ac:graphicFrameMkLst>
            <pc:docMk/>
            <pc:sldMk cId="0" sldId="270"/>
            <ac:graphicFrameMk id="7171" creationId="{00000000-0000-0000-0000-000000000000}"/>
          </ac:graphicFrameMkLst>
        </pc:graphicFrameChg>
      </pc:sldChg>
      <pc:sldChg chg="delSp modSp mod modAnim">
        <pc:chgData name="Tariq Gilani" userId="f95dad9b-1e6c-498c-b573-9242e9268dd4" providerId="ADAL" clId="{C04ADF5B-6943-4710-89C3-3F538B20AD14}" dt="2022-01-26T14:58:53.995" v="337"/>
        <pc:sldMkLst>
          <pc:docMk/>
          <pc:sldMk cId="0" sldId="271"/>
        </pc:sldMkLst>
        <pc:spChg chg="del">
          <ac:chgData name="Tariq Gilani" userId="f95dad9b-1e6c-498c-b573-9242e9268dd4" providerId="ADAL" clId="{C04ADF5B-6943-4710-89C3-3F538B20AD14}" dt="2022-01-25T23:49:19.792" v="95" actId="478"/>
          <ac:spMkLst>
            <pc:docMk/>
            <pc:sldMk cId="0" sldId="271"/>
            <ac:spMk id="2" creationId="{10C27A47-0A5A-4C16-8E47-77A06CE18891}"/>
          </ac:spMkLst>
        </pc:spChg>
        <pc:spChg chg="mod">
          <ac:chgData name="Tariq Gilani" userId="f95dad9b-1e6c-498c-b573-9242e9268dd4" providerId="ADAL" clId="{C04ADF5B-6943-4710-89C3-3F538B20AD14}" dt="2022-01-26T14:58:41.345" v="336" actId="1076"/>
          <ac:spMkLst>
            <pc:docMk/>
            <pc:sldMk cId="0" sldId="271"/>
            <ac:spMk id="8206" creationId="{00000000-0000-0000-0000-000000000000}"/>
          </ac:spMkLst>
        </pc:spChg>
      </pc:sldChg>
      <pc:sldChg chg="addSp delSp modSp mod modAnim">
        <pc:chgData name="Tariq Gilani" userId="f95dad9b-1e6c-498c-b573-9242e9268dd4" providerId="ADAL" clId="{C04ADF5B-6943-4710-89C3-3F538B20AD14}" dt="2022-01-26T15:07:09.533" v="389" actId="20577"/>
        <pc:sldMkLst>
          <pc:docMk/>
          <pc:sldMk cId="0" sldId="272"/>
        </pc:sldMkLst>
        <pc:spChg chg="del">
          <ac:chgData name="Tariq Gilani" userId="f95dad9b-1e6c-498c-b573-9242e9268dd4" providerId="ADAL" clId="{C04ADF5B-6943-4710-89C3-3F538B20AD14}" dt="2022-01-25T23:53:59.772" v="133" actId="478"/>
          <ac:spMkLst>
            <pc:docMk/>
            <pc:sldMk cId="0" sldId="272"/>
            <ac:spMk id="2" creationId="{68F05062-7835-4784-8B89-23A92D30F692}"/>
          </ac:spMkLst>
        </pc:spChg>
        <pc:spChg chg="add mod">
          <ac:chgData name="Tariq Gilani" userId="f95dad9b-1e6c-498c-b573-9242e9268dd4" providerId="ADAL" clId="{C04ADF5B-6943-4710-89C3-3F538B20AD14}" dt="2022-01-26T15:07:09.533" v="389" actId="20577"/>
          <ac:spMkLst>
            <pc:docMk/>
            <pc:sldMk cId="0" sldId="272"/>
            <ac:spMk id="10" creationId="{B1360E22-51B6-4BA1-B2AE-DB061B5ED26C}"/>
          </ac:spMkLst>
        </pc:spChg>
        <pc:spChg chg="mod">
          <ac:chgData name="Tariq Gilani" userId="f95dad9b-1e6c-498c-b573-9242e9268dd4" providerId="ADAL" clId="{C04ADF5B-6943-4710-89C3-3F538B20AD14}" dt="2022-01-26T15:07:01.657" v="385" actId="20577"/>
          <ac:spMkLst>
            <pc:docMk/>
            <pc:sldMk cId="0" sldId="272"/>
            <ac:spMk id="9224" creationId="{00000000-0000-0000-0000-000000000000}"/>
          </ac:spMkLst>
        </pc:spChg>
        <pc:spChg chg="mod">
          <ac:chgData name="Tariq Gilani" userId="f95dad9b-1e6c-498c-b573-9242e9268dd4" providerId="ADAL" clId="{C04ADF5B-6943-4710-89C3-3F538B20AD14}" dt="2022-01-26T15:02:25.969" v="340" actId="1076"/>
          <ac:spMkLst>
            <pc:docMk/>
            <pc:sldMk cId="0" sldId="272"/>
            <ac:spMk id="9226" creationId="{00000000-0000-0000-0000-000000000000}"/>
          </ac:spMkLst>
        </pc:spChg>
        <pc:graphicFrameChg chg="mod">
          <ac:chgData name="Tariq Gilani" userId="f95dad9b-1e6c-498c-b573-9242e9268dd4" providerId="ADAL" clId="{C04ADF5B-6943-4710-89C3-3F538B20AD14}" dt="2022-01-25T23:53:50.296" v="131" actId="1076"/>
          <ac:graphicFrameMkLst>
            <pc:docMk/>
            <pc:sldMk cId="0" sldId="272"/>
            <ac:graphicFrameMk id="9219" creationId="{00000000-0000-0000-0000-000000000000}"/>
          </ac:graphicFrameMkLst>
        </pc:graphicFrameChg>
      </pc:sldChg>
      <pc:sldChg chg="addSp delSp modSp mod delAnim modAnim">
        <pc:chgData name="Tariq Gilani" userId="f95dad9b-1e6c-498c-b573-9242e9268dd4" providerId="ADAL" clId="{C04ADF5B-6943-4710-89C3-3F538B20AD14}" dt="2022-01-26T15:08:07.691" v="393" actId="20577"/>
        <pc:sldMkLst>
          <pc:docMk/>
          <pc:sldMk cId="0" sldId="274"/>
        </pc:sldMkLst>
        <pc:spChg chg="del">
          <ac:chgData name="Tariq Gilani" userId="f95dad9b-1e6c-498c-b573-9242e9268dd4" providerId="ADAL" clId="{C04ADF5B-6943-4710-89C3-3F538B20AD14}" dt="2022-01-25T23:54:14.423" v="134" actId="478"/>
          <ac:spMkLst>
            <pc:docMk/>
            <pc:sldMk cId="0" sldId="274"/>
            <ac:spMk id="2" creationId="{B8C22407-973A-419D-BD3E-6A43E1D68F47}"/>
          </ac:spMkLst>
        </pc:spChg>
        <pc:spChg chg="add mod">
          <ac:chgData name="Tariq Gilani" userId="f95dad9b-1e6c-498c-b573-9242e9268dd4" providerId="ADAL" clId="{C04ADF5B-6943-4710-89C3-3F538B20AD14}" dt="2022-01-26T15:08:07.691" v="393" actId="20577"/>
          <ac:spMkLst>
            <pc:docMk/>
            <pc:sldMk cId="0" sldId="274"/>
            <ac:spMk id="11267" creationId="{00000000-0000-0000-0000-000000000000}"/>
          </ac:spMkLst>
        </pc:spChg>
        <pc:graphicFrameChg chg="del mod replId">
          <ac:chgData name="Tariq Gilani" userId="f95dad9b-1e6c-498c-b573-9242e9268dd4" providerId="ADAL" clId="{C04ADF5B-6943-4710-89C3-3F538B20AD14}" dt="2022-01-26T15:07:56.143" v="391"/>
          <ac:graphicFrameMkLst>
            <pc:docMk/>
            <pc:sldMk cId="0" sldId="274"/>
            <ac:graphicFrameMk id="2" creationId="{00000000-0000-0000-0000-000000000000}"/>
          </ac:graphicFrameMkLst>
        </pc:graphicFrameChg>
      </pc:sldChg>
      <pc:sldChg chg="addSp delSp modSp mod modAnim">
        <pc:chgData name="Tariq Gilani" userId="f95dad9b-1e6c-498c-b573-9242e9268dd4" providerId="ADAL" clId="{C04ADF5B-6943-4710-89C3-3F538B20AD14}" dt="2022-01-25T23:56:51.517" v="151"/>
        <pc:sldMkLst>
          <pc:docMk/>
          <pc:sldMk cId="0" sldId="275"/>
        </pc:sldMkLst>
        <pc:spChg chg="del">
          <ac:chgData name="Tariq Gilani" userId="f95dad9b-1e6c-498c-b573-9242e9268dd4" providerId="ADAL" clId="{C04ADF5B-6943-4710-89C3-3F538B20AD14}" dt="2022-01-25T23:55:07.932" v="140" actId="478"/>
          <ac:spMkLst>
            <pc:docMk/>
            <pc:sldMk cId="0" sldId="275"/>
            <ac:spMk id="2" creationId="{6D5E1607-2ADF-43B3-93A1-D9FB7315836A}"/>
          </ac:spMkLst>
        </pc:spChg>
        <pc:spChg chg="mod">
          <ac:chgData name="Tariq Gilani" userId="f95dad9b-1e6c-498c-b573-9242e9268dd4" providerId="ADAL" clId="{C04ADF5B-6943-4710-89C3-3F538B20AD14}" dt="2022-01-25T23:56:41.258" v="148" actId="164"/>
          <ac:spMkLst>
            <pc:docMk/>
            <pc:sldMk cId="0" sldId="275"/>
            <ac:spMk id="12297" creationId="{00000000-0000-0000-0000-000000000000}"/>
          </ac:spMkLst>
        </pc:spChg>
        <pc:spChg chg="mod">
          <ac:chgData name="Tariq Gilani" userId="f95dad9b-1e6c-498c-b573-9242e9268dd4" providerId="ADAL" clId="{C04ADF5B-6943-4710-89C3-3F538B20AD14}" dt="2022-01-25T23:56:41.258" v="148" actId="164"/>
          <ac:spMkLst>
            <pc:docMk/>
            <pc:sldMk cId="0" sldId="275"/>
            <ac:spMk id="12298" creationId="{00000000-0000-0000-0000-000000000000}"/>
          </ac:spMkLst>
        </pc:spChg>
        <pc:spChg chg="mod">
          <ac:chgData name="Tariq Gilani" userId="f95dad9b-1e6c-498c-b573-9242e9268dd4" providerId="ADAL" clId="{C04ADF5B-6943-4710-89C3-3F538B20AD14}" dt="2022-01-25T23:56:41.258" v="148" actId="164"/>
          <ac:spMkLst>
            <pc:docMk/>
            <pc:sldMk cId="0" sldId="275"/>
            <ac:spMk id="12299" creationId="{00000000-0000-0000-0000-000000000000}"/>
          </ac:spMkLst>
        </pc:spChg>
        <pc:spChg chg="mod">
          <ac:chgData name="Tariq Gilani" userId="f95dad9b-1e6c-498c-b573-9242e9268dd4" providerId="ADAL" clId="{C04ADF5B-6943-4710-89C3-3F538B20AD14}" dt="2022-01-25T23:56:19.782" v="144" actId="164"/>
          <ac:spMkLst>
            <pc:docMk/>
            <pc:sldMk cId="0" sldId="275"/>
            <ac:spMk id="12300" creationId="{00000000-0000-0000-0000-000000000000}"/>
          </ac:spMkLst>
        </pc:spChg>
        <pc:spChg chg="mod">
          <ac:chgData name="Tariq Gilani" userId="f95dad9b-1e6c-498c-b573-9242e9268dd4" providerId="ADAL" clId="{C04ADF5B-6943-4710-89C3-3F538B20AD14}" dt="2022-01-25T23:56:19.782" v="144" actId="164"/>
          <ac:spMkLst>
            <pc:docMk/>
            <pc:sldMk cId="0" sldId="275"/>
            <ac:spMk id="12301" creationId="{00000000-0000-0000-0000-000000000000}"/>
          </ac:spMkLst>
        </pc:spChg>
        <pc:spChg chg="mod">
          <ac:chgData name="Tariq Gilani" userId="f95dad9b-1e6c-498c-b573-9242e9268dd4" providerId="ADAL" clId="{C04ADF5B-6943-4710-89C3-3F538B20AD14}" dt="2022-01-25T23:56:19.782" v="144" actId="164"/>
          <ac:spMkLst>
            <pc:docMk/>
            <pc:sldMk cId="0" sldId="275"/>
            <ac:spMk id="12302" creationId="{00000000-0000-0000-0000-000000000000}"/>
          </ac:spMkLst>
        </pc:spChg>
        <pc:spChg chg="mod">
          <ac:chgData name="Tariq Gilani" userId="f95dad9b-1e6c-498c-b573-9242e9268dd4" providerId="ADAL" clId="{C04ADF5B-6943-4710-89C3-3F538B20AD14}" dt="2022-01-25T23:56:19.782" v="144" actId="164"/>
          <ac:spMkLst>
            <pc:docMk/>
            <pc:sldMk cId="0" sldId="275"/>
            <ac:spMk id="12303" creationId="{00000000-0000-0000-0000-000000000000}"/>
          </ac:spMkLst>
        </pc:spChg>
        <pc:spChg chg="mod">
          <ac:chgData name="Tariq Gilani" userId="f95dad9b-1e6c-498c-b573-9242e9268dd4" providerId="ADAL" clId="{C04ADF5B-6943-4710-89C3-3F538B20AD14}" dt="2022-01-25T23:56:19.782" v="144" actId="164"/>
          <ac:spMkLst>
            <pc:docMk/>
            <pc:sldMk cId="0" sldId="275"/>
            <ac:spMk id="12304" creationId="{00000000-0000-0000-0000-000000000000}"/>
          </ac:spMkLst>
        </pc:spChg>
        <pc:spChg chg="mod">
          <ac:chgData name="Tariq Gilani" userId="f95dad9b-1e6c-498c-b573-9242e9268dd4" providerId="ADAL" clId="{C04ADF5B-6943-4710-89C3-3F538B20AD14}" dt="2022-01-25T23:56:19.782" v="144" actId="164"/>
          <ac:spMkLst>
            <pc:docMk/>
            <pc:sldMk cId="0" sldId="275"/>
            <ac:spMk id="12305" creationId="{00000000-0000-0000-0000-000000000000}"/>
          </ac:spMkLst>
        </pc:spChg>
        <pc:grpChg chg="add mod">
          <ac:chgData name="Tariq Gilani" userId="f95dad9b-1e6c-498c-b573-9242e9268dd4" providerId="ADAL" clId="{C04ADF5B-6943-4710-89C3-3F538B20AD14}" dt="2022-01-25T23:56:19.782" v="144" actId="164"/>
          <ac:grpSpMkLst>
            <pc:docMk/>
            <pc:sldMk cId="0" sldId="275"/>
            <ac:grpSpMk id="3" creationId="{81732CFE-512A-460B-8FC9-94A4FE53C01D}"/>
          </ac:grpSpMkLst>
        </pc:grpChg>
        <pc:grpChg chg="add mod">
          <ac:chgData name="Tariq Gilani" userId="f95dad9b-1e6c-498c-b573-9242e9268dd4" providerId="ADAL" clId="{C04ADF5B-6943-4710-89C3-3F538B20AD14}" dt="2022-01-25T23:56:41.258" v="148" actId="164"/>
          <ac:grpSpMkLst>
            <pc:docMk/>
            <pc:sldMk cId="0" sldId="275"/>
            <ac:grpSpMk id="4" creationId="{F24FD231-1753-49C8-87C5-E953EB67A090}"/>
          </ac:grpSpMkLst>
        </pc:grpChg>
      </pc:sldChg>
      <pc:sldChg chg="delSp modSp mod modAnim">
        <pc:chgData name="Tariq Gilani" userId="f95dad9b-1e6c-498c-b573-9242e9268dd4" providerId="ADAL" clId="{C04ADF5B-6943-4710-89C3-3F538B20AD14}" dt="2022-01-25T23:58:18.766" v="163" actId="478"/>
        <pc:sldMkLst>
          <pc:docMk/>
          <pc:sldMk cId="0" sldId="276"/>
        </pc:sldMkLst>
        <pc:spChg chg="del mod">
          <ac:chgData name="Tariq Gilani" userId="f95dad9b-1e6c-498c-b573-9242e9268dd4" providerId="ADAL" clId="{C04ADF5B-6943-4710-89C3-3F538B20AD14}" dt="2022-01-25T23:58:18.766" v="163" actId="478"/>
          <ac:spMkLst>
            <pc:docMk/>
            <pc:sldMk cId="0" sldId="276"/>
            <ac:spMk id="2" creationId="{EAEB3111-3A78-4F7C-95D4-6BC44FAE1C8C}"/>
          </ac:spMkLst>
        </pc:spChg>
        <pc:grpChg chg="mod">
          <ac:chgData name="Tariq Gilani" userId="f95dad9b-1e6c-498c-b573-9242e9268dd4" providerId="ADAL" clId="{C04ADF5B-6943-4710-89C3-3F538B20AD14}" dt="2022-01-25T23:58:03.382" v="159" actId="1076"/>
          <ac:grpSpMkLst>
            <pc:docMk/>
            <pc:sldMk cId="0" sldId="276"/>
            <ac:grpSpMk id="13319" creationId="{00000000-0000-0000-0000-000000000000}"/>
          </ac:grpSpMkLst>
        </pc:grpChg>
      </pc:sldChg>
      <pc:sldChg chg="addSp delSp modSp mod modAnim">
        <pc:chgData name="Tariq Gilani" userId="f95dad9b-1e6c-498c-b573-9242e9268dd4" providerId="ADAL" clId="{C04ADF5B-6943-4710-89C3-3F538B20AD14}" dt="2022-01-26T00:00:26.560" v="175"/>
        <pc:sldMkLst>
          <pc:docMk/>
          <pc:sldMk cId="0" sldId="277"/>
        </pc:sldMkLst>
        <pc:spChg chg="del">
          <ac:chgData name="Tariq Gilani" userId="f95dad9b-1e6c-498c-b573-9242e9268dd4" providerId="ADAL" clId="{C04ADF5B-6943-4710-89C3-3F538B20AD14}" dt="2022-01-25T23:58:31.108" v="164" actId="478"/>
          <ac:spMkLst>
            <pc:docMk/>
            <pc:sldMk cId="0" sldId="277"/>
            <ac:spMk id="2" creationId="{A9B62733-EBE8-45D2-B8C2-85EFB8A70FF1}"/>
          </ac:spMkLst>
        </pc:spChg>
        <pc:spChg chg="mod">
          <ac:chgData name="Tariq Gilani" userId="f95dad9b-1e6c-498c-b573-9242e9268dd4" providerId="ADAL" clId="{C04ADF5B-6943-4710-89C3-3F538B20AD14}" dt="2022-01-25T23:59:26.879" v="168" actId="164"/>
          <ac:spMkLst>
            <pc:docMk/>
            <pc:sldMk cId="0" sldId="277"/>
            <ac:spMk id="14340"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1"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2"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3"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4"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5"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6"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7"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8"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49"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50"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51"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52" creationId="{00000000-0000-0000-0000-000000000000}"/>
          </ac:spMkLst>
        </pc:spChg>
        <pc:spChg chg="mod">
          <ac:chgData name="Tariq Gilani" userId="f95dad9b-1e6c-498c-b573-9242e9268dd4" providerId="ADAL" clId="{C04ADF5B-6943-4710-89C3-3F538B20AD14}" dt="2022-01-25T23:59:26.879" v="168" actId="164"/>
          <ac:spMkLst>
            <pc:docMk/>
            <pc:sldMk cId="0" sldId="277"/>
            <ac:spMk id="14353" creationId="{00000000-0000-0000-0000-000000000000}"/>
          </ac:spMkLst>
        </pc:spChg>
        <pc:grpChg chg="add mod">
          <ac:chgData name="Tariq Gilani" userId="f95dad9b-1e6c-498c-b573-9242e9268dd4" providerId="ADAL" clId="{C04ADF5B-6943-4710-89C3-3F538B20AD14}" dt="2022-01-25T23:59:26.879" v="168" actId="164"/>
          <ac:grpSpMkLst>
            <pc:docMk/>
            <pc:sldMk cId="0" sldId="277"/>
            <ac:grpSpMk id="3" creationId="{69EDBB35-684D-4413-AF7B-30F9FFACAFCC}"/>
          </ac:grpSpMkLst>
        </pc:grpChg>
      </pc:sldChg>
      <pc:sldChg chg="delSp mod">
        <pc:chgData name="Tariq Gilani" userId="f95dad9b-1e6c-498c-b573-9242e9268dd4" providerId="ADAL" clId="{C04ADF5B-6943-4710-89C3-3F538B20AD14}" dt="2022-01-26T00:01:16.247" v="178" actId="478"/>
        <pc:sldMkLst>
          <pc:docMk/>
          <pc:sldMk cId="0" sldId="278"/>
        </pc:sldMkLst>
        <pc:spChg chg="del">
          <ac:chgData name="Tariq Gilani" userId="f95dad9b-1e6c-498c-b573-9242e9268dd4" providerId="ADAL" clId="{C04ADF5B-6943-4710-89C3-3F538B20AD14}" dt="2022-01-26T00:01:16.247" v="178" actId="478"/>
          <ac:spMkLst>
            <pc:docMk/>
            <pc:sldMk cId="0" sldId="278"/>
            <ac:spMk id="2" creationId="{B84123DB-675C-4823-973D-B3DEEC87C41C}"/>
          </ac:spMkLst>
        </pc:spChg>
      </pc:sldChg>
      <pc:sldChg chg="addSp delSp modSp mod">
        <pc:chgData name="Tariq Gilani" userId="f95dad9b-1e6c-498c-b573-9242e9268dd4" providerId="ADAL" clId="{C04ADF5B-6943-4710-89C3-3F538B20AD14}" dt="2022-01-26T15:48:16.075" v="558" actId="1076"/>
        <pc:sldMkLst>
          <pc:docMk/>
          <pc:sldMk cId="3750761491" sldId="279"/>
        </pc:sldMkLst>
        <pc:spChg chg="mod">
          <ac:chgData name="Tariq Gilani" userId="f95dad9b-1e6c-498c-b573-9242e9268dd4" providerId="ADAL" clId="{C04ADF5B-6943-4710-89C3-3F538B20AD14}" dt="2022-01-26T15:48:16.075" v="558" actId="1076"/>
          <ac:spMkLst>
            <pc:docMk/>
            <pc:sldMk cId="3750761491" sldId="279"/>
            <ac:spMk id="2" creationId="{EFC89886-56A0-4E2E-91B0-1658B9943695}"/>
          </ac:spMkLst>
        </pc:spChg>
        <pc:spChg chg="mod">
          <ac:chgData name="Tariq Gilani" userId="f95dad9b-1e6c-498c-b573-9242e9268dd4" providerId="ADAL" clId="{C04ADF5B-6943-4710-89C3-3F538B20AD14}" dt="2022-01-26T15:48:13.715" v="557" actId="1076"/>
          <ac:spMkLst>
            <pc:docMk/>
            <pc:sldMk cId="3750761491" sldId="279"/>
            <ac:spMk id="3" creationId="{5FBEDFEE-340B-4542-A16B-334C2CCB3C23}"/>
          </ac:spMkLst>
        </pc:spChg>
        <pc:spChg chg="add mod">
          <ac:chgData name="Tariq Gilani" userId="f95dad9b-1e6c-498c-b573-9242e9268dd4" providerId="ADAL" clId="{C04ADF5B-6943-4710-89C3-3F538B20AD14}" dt="2022-01-26T15:47:39.917" v="546" actId="113"/>
          <ac:spMkLst>
            <pc:docMk/>
            <pc:sldMk cId="3750761491" sldId="279"/>
            <ac:spMk id="4" creationId="{0AD1F8B8-FD2C-43FD-BAF1-B24010BE48CD}"/>
          </ac:spMkLst>
        </pc:spChg>
        <pc:spChg chg="add del">
          <ac:chgData name="Tariq Gilani" userId="f95dad9b-1e6c-498c-b573-9242e9268dd4" providerId="ADAL" clId="{C04ADF5B-6943-4710-89C3-3F538B20AD14}" dt="2022-01-26T15:47:08.619" v="523" actId="22"/>
          <ac:spMkLst>
            <pc:docMk/>
            <pc:sldMk cId="3750761491" sldId="279"/>
            <ac:spMk id="6" creationId="{32A93AFA-0020-4F39-909E-90B977423744}"/>
          </ac:spMkLst>
        </pc:spChg>
        <pc:spChg chg="add mod">
          <ac:chgData name="Tariq Gilani" userId="f95dad9b-1e6c-498c-b573-9242e9268dd4" providerId="ADAL" clId="{C04ADF5B-6943-4710-89C3-3F538B20AD14}" dt="2022-01-26T15:47:52.440" v="549" actId="255"/>
          <ac:spMkLst>
            <pc:docMk/>
            <pc:sldMk cId="3750761491" sldId="279"/>
            <ac:spMk id="7" creationId="{931B64BC-C447-4DD0-A2C7-AA34807E3445}"/>
          </ac:spMkLst>
        </pc:spChg>
      </pc:sldChg>
      <pc:sldChg chg="delSp modSp mod">
        <pc:chgData name="Tariq Gilani" userId="f95dad9b-1e6c-498c-b573-9242e9268dd4" providerId="ADAL" clId="{C04ADF5B-6943-4710-89C3-3F538B20AD14}" dt="2022-01-26T00:01:05.958" v="177" actId="478"/>
        <pc:sldMkLst>
          <pc:docMk/>
          <pc:sldMk cId="0" sldId="287"/>
        </pc:sldMkLst>
        <pc:spChg chg="del mod">
          <ac:chgData name="Tariq Gilani" userId="f95dad9b-1e6c-498c-b573-9242e9268dd4" providerId="ADAL" clId="{C04ADF5B-6943-4710-89C3-3F538B20AD14}" dt="2022-01-26T00:01:05.958" v="177" actId="478"/>
          <ac:spMkLst>
            <pc:docMk/>
            <pc:sldMk cId="0" sldId="287"/>
            <ac:spMk id="2" creationId="{AB2BA3F5-D614-4080-9AF1-FF6ABBBFA149}"/>
          </ac:spMkLst>
        </pc:spChg>
      </pc:sldChg>
      <pc:sldChg chg="delSp add del mod modAnim">
        <pc:chgData name="Tariq Gilani" userId="f95dad9b-1e6c-498c-b573-9242e9268dd4" providerId="ADAL" clId="{C04ADF5B-6943-4710-89C3-3F538B20AD14}" dt="2022-01-26T15:29:09.572" v="401"/>
        <pc:sldMkLst>
          <pc:docMk/>
          <pc:sldMk cId="0" sldId="288"/>
        </pc:sldMkLst>
        <pc:spChg chg="del">
          <ac:chgData name="Tariq Gilani" userId="f95dad9b-1e6c-498c-b573-9242e9268dd4" providerId="ADAL" clId="{C04ADF5B-6943-4710-89C3-3F538B20AD14}" dt="2022-01-26T00:02:58.252" v="181" actId="478"/>
          <ac:spMkLst>
            <pc:docMk/>
            <pc:sldMk cId="0" sldId="288"/>
            <ac:spMk id="4" creationId="{E4299FA0-DC31-4B08-8786-7A824D90780C}"/>
          </ac:spMkLst>
        </pc:spChg>
      </pc:sldChg>
      <pc:sldChg chg="delSp modSp mod modAnim">
        <pc:chgData name="Tariq Gilani" userId="f95dad9b-1e6c-498c-b573-9242e9268dd4" providerId="ADAL" clId="{C04ADF5B-6943-4710-89C3-3F538B20AD14}" dt="2022-01-26T15:31:09.291" v="407"/>
        <pc:sldMkLst>
          <pc:docMk/>
          <pc:sldMk cId="0" sldId="289"/>
        </pc:sldMkLst>
        <pc:spChg chg="del mod">
          <ac:chgData name="Tariq Gilani" userId="f95dad9b-1e6c-498c-b573-9242e9268dd4" providerId="ADAL" clId="{C04ADF5B-6943-4710-89C3-3F538B20AD14}" dt="2022-01-26T00:03:06.954" v="183" actId="478"/>
          <ac:spMkLst>
            <pc:docMk/>
            <pc:sldMk cId="0" sldId="289"/>
            <ac:spMk id="2" creationId="{0C26B685-2209-4526-BF65-A2B30CF491A6}"/>
          </ac:spMkLst>
        </pc:spChg>
      </pc:sldChg>
      <pc:sldChg chg="addSp delSp modSp mod modAnim">
        <pc:chgData name="Tariq Gilani" userId="f95dad9b-1e6c-498c-b573-9242e9268dd4" providerId="ADAL" clId="{C04ADF5B-6943-4710-89C3-3F538B20AD14}" dt="2022-01-26T15:41:45.971" v="493"/>
        <pc:sldMkLst>
          <pc:docMk/>
          <pc:sldMk cId="0" sldId="290"/>
        </pc:sldMkLst>
        <pc:spChg chg="del mod">
          <ac:chgData name="Tariq Gilani" userId="f95dad9b-1e6c-498c-b573-9242e9268dd4" providerId="ADAL" clId="{C04ADF5B-6943-4710-89C3-3F538B20AD14}" dt="2022-01-26T00:03:59.924" v="197" actId="478"/>
          <ac:spMkLst>
            <pc:docMk/>
            <pc:sldMk cId="0" sldId="290"/>
            <ac:spMk id="2" creationId="{DF1F6D4B-FD3A-4BD9-9306-3E6AE4BB851C}"/>
          </ac:spMkLst>
        </pc:spChg>
        <pc:spChg chg="add mod">
          <ac:chgData name="Tariq Gilani" userId="f95dad9b-1e6c-498c-b573-9242e9268dd4" providerId="ADAL" clId="{C04ADF5B-6943-4710-89C3-3F538B20AD14}" dt="2022-01-26T15:36:11.685" v="424" actId="14100"/>
          <ac:spMkLst>
            <pc:docMk/>
            <pc:sldMk cId="0" sldId="290"/>
            <ac:spMk id="10" creationId="{75B6BB6A-EF5B-4119-A97D-852EDD55982E}"/>
          </ac:spMkLst>
        </pc:spChg>
        <pc:spChg chg="add mod">
          <ac:chgData name="Tariq Gilani" userId="f95dad9b-1e6c-498c-b573-9242e9268dd4" providerId="ADAL" clId="{C04ADF5B-6943-4710-89C3-3F538B20AD14}" dt="2022-01-26T15:40:59.296" v="485" actId="20577"/>
          <ac:spMkLst>
            <pc:docMk/>
            <pc:sldMk cId="0" sldId="290"/>
            <ac:spMk id="12" creationId="{E821A272-64AA-4FE3-9A5D-160469759DB1}"/>
          </ac:spMkLst>
        </pc:spChg>
        <pc:spChg chg="add mod">
          <ac:chgData name="Tariq Gilani" userId="f95dad9b-1e6c-498c-b573-9242e9268dd4" providerId="ADAL" clId="{C04ADF5B-6943-4710-89C3-3F538B20AD14}" dt="2022-01-26T15:41:34.796" v="490" actId="1076"/>
          <ac:spMkLst>
            <pc:docMk/>
            <pc:sldMk cId="0" sldId="290"/>
            <ac:spMk id="14" creationId="{29DDBBB3-FC5C-4E34-B7BA-B21D13C01710}"/>
          </ac:spMkLst>
        </pc:spChg>
        <pc:spChg chg="add mod">
          <ac:chgData name="Tariq Gilani" userId="f95dad9b-1e6c-498c-b573-9242e9268dd4" providerId="ADAL" clId="{C04ADF5B-6943-4710-89C3-3F538B20AD14}" dt="2022-01-26T15:41:28.756" v="488" actId="1076"/>
          <ac:spMkLst>
            <pc:docMk/>
            <pc:sldMk cId="0" sldId="290"/>
            <ac:spMk id="16" creationId="{E603EC90-A93D-4CDE-945C-253F9E260791}"/>
          </ac:spMkLst>
        </pc:spChg>
        <pc:spChg chg="add mod">
          <ac:chgData name="Tariq Gilani" userId="f95dad9b-1e6c-498c-b573-9242e9268dd4" providerId="ADAL" clId="{C04ADF5B-6943-4710-89C3-3F538B20AD14}" dt="2022-01-26T15:40:56.068" v="484" actId="1076"/>
          <ac:spMkLst>
            <pc:docMk/>
            <pc:sldMk cId="0" sldId="290"/>
            <ac:spMk id="18" creationId="{D97E1DBE-07AB-44ED-9FE7-E9FEC45A2851}"/>
          </ac:spMkLst>
        </pc:spChg>
        <pc:spChg chg="add mod">
          <ac:chgData name="Tariq Gilani" userId="f95dad9b-1e6c-498c-b573-9242e9268dd4" providerId="ADAL" clId="{C04ADF5B-6943-4710-89C3-3F538B20AD14}" dt="2022-01-26T15:41:38.652" v="491" actId="1076"/>
          <ac:spMkLst>
            <pc:docMk/>
            <pc:sldMk cId="0" sldId="290"/>
            <ac:spMk id="20" creationId="{17329316-5C73-47C6-AD60-AA9BE0DB63A1}"/>
          </ac:spMkLst>
        </pc:spChg>
        <pc:spChg chg="mod">
          <ac:chgData name="Tariq Gilani" userId="f95dad9b-1e6c-498c-b573-9242e9268dd4" providerId="ADAL" clId="{C04ADF5B-6943-4710-89C3-3F538B20AD14}" dt="2022-01-26T15:41:32.308" v="489" actId="1076"/>
          <ac:spMkLst>
            <pc:docMk/>
            <pc:sldMk cId="0" sldId="290"/>
            <ac:spMk id="44036" creationId="{00000000-0000-0000-0000-000000000000}"/>
          </ac:spMkLst>
        </pc:spChg>
        <pc:spChg chg="mod">
          <ac:chgData name="Tariq Gilani" userId="f95dad9b-1e6c-498c-b573-9242e9268dd4" providerId="ADAL" clId="{C04ADF5B-6943-4710-89C3-3F538B20AD14}" dt="2022-01-26T15:35:57.782" v="420" actId="20578"/>
          <ac:spMkLst>
            <pc:docMk/>
            <pc:sldMk cId="0" sldId="290"/>
            <ac:spMk id="44040" creationId="{00000000-0000-0000-0000-000000000000}"/>
          </ac:spMkLst>
        </pc:spChg>
      </pc:sldChg>
      <pc:sldChg chg="addSp delSp modSp mod modAnim">
        <pc:chgData name="Tariq Gilani" userId="f95dad9b-1e6c-498c-b573-9242e9268dd4" providerId="ADAL" clId="{C04ADF5B-6943-4710-89C3-3F538B20AD14}" dt="2022-01-26T15:44:50.989" v="518" actId="120"/>
        <pc:sldMkLst>
          <pc:docMk/>
          <pc:sldMk cId="0" sldId="291"/>
        </pc:sldMkLst>
        <pc:spChg chg="del">
          <ac:chgData name="Tariq Gilani" userId="f95dad9b-1e6c-498c-b573-9242e9268dd4" providerId="ADAL" clId="{C04ADF5B-6943-4710-89C3-3F538B20AD14}" dt="2022-01-26T00:04:08.053" v="198" actId="478"/>
          <ac:spMkLst>
            <pc:docMk/>
            <pc:sldMk cId="0" sldId="291"/>
            <ac:spMk id="2" creationId="{D7B0999C-CDDC-4A6B-86D0-B9E7107F2B67}"/>
          </ac:spMkLst>
        </pc:spChg>
        <pc:spChg chg="mod">
          <ac:chgData name="Tariq Gilani" userId="f95dad9b-1e6c-498c-b573-9242e9268dd4" providerId="ADAL" clId="{C04ADF5B-6943-4710-89C3-3F538B20AD14}" dt="2022-01-26T15:44:50.989" v="518" actId="120"/>
          <ac:spMkLst>
            <pc:docMk/>
            <pc:sldMk cId="0" sldId="291"/>
            <ac:spMk id="45060"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64"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65"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66"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67"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68"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69"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70" creationId="{00000000-0000-0000-0000-000000000000}"/>
          </ac:spMkLst>
        </pc:spChg>
        <pc:spChg chg="mod">
          <ac:chgData name="Tariq Gilani" userId="f95dad9b-1e6c-498c-b573-9242e9268dd4" providerId="ADAL" clId="{C04ADF5B-6943-4710-89C3-3F538B20AD14}" dt="2022-01-26T15:42:50.714" v="500" actId="164"/>
          <ac:spMkLst>
            <pc:docMk/>
            <pc:sldMk cId="0" sldId="291"/>
            <ac:spMk id="45071" creationId="{00000000-0000-0000-0000-000000000000}"/>
          </ac:spMkLst>
        </pc:spChg>
        <pc:spChg chg="mod">
          <ac:chgData name="Tariq Gilani" userId="f95dad9b-1e6c-498c-b573-9242e9268dd4" providerId="ADAL" clId="{C04ADF5B-6943-4710-89C3-3F538B20AD14}" dt="2022-01-26T15:43:05.933" v="504" actId="114"/>
          <ac:spMkLst>
            <pc:docMk/>
            <pc:sldMk cId="0" sldId="291"/>
            <ac:spMk id="45072" creationId="{00000000-0000-0000-0000-000000000000}"/>
          </ac:spMkLst>
        </pc:spChg>
        <pc:grpChg chg="add mod">
          <ac:chgData name="Tariq Gilani" userId="f95dad9b-1e6c-498c-b573-9242e9268dd4" providerId="ADAL" clId="{C04ADF5B-6943-4710-89C3-3F538B20AD14}" dt="2022-01-26T15:42:50.714" v="500" actId="164"/>
          <ac:grpSpMkLst>
            <pc:docMk/>
            <pc:sldMk cId="0" sldId="291"/>
            <ac:grpSpMk id="2" creationId="{7CF55469-9333-49D2-9EDF-AE58AC8D4A34}"/>
          </ac:grpSpMkLst>
        </pc:grpChg>
      </pc:sldChg>
      <pc:sldChg chg="del">
        <pc:chgData name="Tariq Gilani" userId="f95dad9b-1e6c-498c-b573-9242e9268dd4" providerId="ADAL" clId="{C04ADF5B-6943-4710-89C3-3F538B20AD14}" dt="2022-01-26T00:03:25.880" v="184" actId="47"/>
        <pc:sldMkLst>
          <pc:docMk/>
          <pc:sldMk cId="0" sldId="292"/>
        </pc:sldMkLst>
      </pc:sldChg>
      <pc:sldChg chg="new del">
        <pc:chgData name="Tariq Gilani" userId="f95dad9b-1e6c-498c-b573-9242e9268dd4" providerId="ADAL" clId="{C04ADF5B-6943-4710-89C3-3F538B20AD14}" dt="2022-01-26T14:34:02.932" v="270" actId="47"/>
        <pc:sldMkLst>
          <pc:docMk/>
          <pc:sldMk cId="2453652288" sldId="292"/>
        </pc:sldMkLst>
      </pc:sldChg>
      <pc:sldChg chg="del">
        <pc:chgData name="Tariq Gilani" userId="f95dad9b-1e6c-498c-b573-9242e9268dd4" providerId="ADAL" clId="{C04ADF5B-6943-4710-89C3-3F538B20AD14}" dt="2022-01-26T00:03:32.546" v="185" actId="47"/>
        <pc:sldMkLst>
          <pc:docMk/>
          <pc:sldMk cId="0" sldId="293"/>
        </pc:sldMkLst>
      </pc:sldChg>
      <pc:sldChg chg="add modAnim">
        <pc:chgData name="Tariq Gilani" userId="f95dad9b-1e6c-498c-b573-9242e9268dd4" providerId="ADAL" clId="{C04ADF5B-6943-4710-89C3-3F538B20AD14}" dt="2022-01-26T14:42:35.884" v="298"/>
        <pc:sldMkLst>
          <pc:docMk/>
          <pc:sldMk cId="4039503247" sldId="293"/>
        </pc:sldMkLst>
      </pc:sldChg>
      <pc:sldChg chg="del">
        <pc:chgData name="Tariq Gilani" userId="f95dad9b-1e6c-498c-b573-9242e9268dd4" providerId="ADAL" clId="{C04ADF5B-6943-4710-89C3-3F538B20AD14}" dt="2022-01-26T00:03:34.349" v="186" actId="47"/>
        <pc:sldMkLst>
          <pc:docMk/>
          <pc:sldMk cId="0" sldId="294"/>
        </pc:sldMkLst>
      </pc:sldChg>
      <pc:sldChg chg="del">
        <pc:chgData name="Tariq Gilani" userId="f95dad9b-1e6c-498c-b573-9242e9268dd4" providerId="ADAL" clId="{C04ADF5B-6943-4710-89C3-3F538B20AD14}" dt="2022-01-26T00:03:35.421" v="187" actId="47"/>
        <pc:sldMkLst>
          <pc:docMk/>
          <pc:sldMk cId="0" sldId="295"/>
        </pc:sldMkLst>
      </pc:sldChg>
      <pc:sldChg chg="del">
        <pc:chgData name="Tariq Gilani" userId="f95dad9b-1e6c-498c-b573-9242e9268dd4" providerId="ADAL" clId="{C04ADF5B-6943-4710-89C3-3F538B20AD14}" dt="2022-01-26T00:03:36.781" v="188" actId="47"/>
        <pc:sldMkLst>
          <pc:docMk/>
          <pc:sldMk cId="0" sldId="296"/>
        </pc:sldMkLst>
      </pc:sldChg>
      <pc:sldChg chg="del">
        <pc:chgData name="Tariq Gilani" userId="f95dad9b-1e6c-498c-b573-9242e9268dd4" providerId="ADAL" clId="{C04ADF5B-6943-4710-89C3-3F538B20AD14}" dt="2022-01-26T00:03:38.430" v="189" actId="47"/>
        <pc:sldMkLst>
          <pc:docMk/>
          <pc:sldMk cId="0" sldId="297"/>
        </pc:sldMkLst>
      </pc:sldChg>
      <pc:sldChg chg="del">
        <pc:chgData name="Tariq Gilani" userId="f95dad9b-1e6c-498c-b573-9242e9268dd4" providerId="ADAL" clId="{C04ADF5B-6943-4710-89C3-3F538B20AD14}" dt="2022-01-26T00:03:39.463" v="190" actId="47"/>
        <pc:sldMkLst>
          <pc:docMk/>
          <pc:sldMk cId="0" sldId="298"/>
        </pc:sldMkLst>
      </pc:sldChg>
      <pc:sldChg chg="del">
        <pc:chgData name="Tariq Gilani" userId="f95dad9b-1e6c-498c-b573-9242e9268dd4" providerId="ADAL" clId="{C04ADF5B-6943-4710-89C3-3F538B20AD14}" dt="2022-01-26T00:03:40.336" v="191" actId="47"/>
        <pc:sldMkLst>
          <pc:docMk/>
          <pc:sldMk cId="0" sldId="299"/>
        </pc:sldMkLst>
      </pc:sldChg>
      <pc:sldChg chg="del">
        <pc:chgData name="Tariq Gilani" userId="f95dad9b-1e6c-498c-b573-9242e9268dd4" providerId="ADAL" clId="{C04ADF5B-6943-4710-89C3-3F538B20AD14}" dt="2022-01-26T00:03:41.481" v="192" actId="47"/>
        <pc:sldMkLst>
          <pc:docMk/>
          <pc:sldMk cId="0" sldId="300"/>
        </pc:sldMkLst>
      </pc:sldChg>
      <pc:sldChg chg="del">
        <pc:chgData name="Tariq Gilani" userId="f95dad9b-1e6c-498c-b573-9242e9268dd4" providerId="ADAL" clId="{C04ADF5B-6943-4710-89C3-3F538B20AD14}" dt="2022-01-26T00:03:43.139" v="193" actId="47"/>
        <pc:sldMkLst>
          <pc:docMk/>
          <pc:sldMk cId="0" sldId="301"/>
        </pc:sldMkLst>
      </pc:sldChg>
      <pc:sldChg chg="del">
        <pc:chgData name="Tariq Gilani" userId="f95dad9b-1e6c-498c-b573-9242e9268dd4" providerId="ADAL" clId="{C04ADF5B-6943-4710-89C3-3F538B20AD14}" dt="2022-01-26T00:03:44.361" v="194" actId="47"/>
        <pc:sldMkLst>
          <pc:docMk/>
          <pc:sldMk cId="0" sldId="302"/>
        </pc:sldMkLst>
      </pc:sldChg>
      <pc:sldChg chg="del">
        <pc:chgData name="Tariq Gilani" userId="f95dad9b-1e6c-498c-b573-9242e9268dd4" providerId="ADAL" clId="{C04ADF5B-6943-4710-89C3-3F538B20AD14}" dt="2022-01-26T00:03:45.810" v="195" actId="47"/>
        <pc:sldMkLst>
          <pc:docMk/>
          <pc:sldMk cId="0" sldId="303"/>
        </pc:sldMkLst>
      </pc:sldChg>
      <pc:sldChg chg="modSp modAnim">
        <pc:chgData name="Tariq Gilani" userId="f95dad9b-1e6c-498c-b573-9242e9268dd4" providerId="ADAL" clId="{C04ADF5B-6943-4710-89C3-3F538B20AD14}" dt="2022-01-26T14:43:21.908" v="307"/>
        <pc:sldMkLst>
          <pc:docMk/>
          <pc:sldMk cId="0" sldId="309"/>
        </pc:sldMkLst>
        <pc:spChg chg="mod">
          <ac:chgData name="Tariq Gilani" userId="f95dad9b-1e6c-498c-b573-9242e9268dd4" providerId="ADAL" clId="{C04ADF5B-6943-4710-89C3-3F538B20AD14}" dt="2022-01-26T14:43:07.171" v="301" actId="14100"/>
          <ac:spMkLst>
            <pc:docMk/>
            <pc:sldMk cId="0" sldId="309"/>
            <ac:spMk id="8196" creationId="{10CF0759-C1D6-49A0-B9B7-B85EF4D9FA70}"/>
          </ac:spMkLst>
        </pc:spChg>
        <pc:picChg chg="mod">
          <ac:chgData name="Tariq Gilani" userId="f95dad9b-1e6c-498c-b573-9242e9268dd4" providerId="ADAL" clId="{C04ADF5B-6943-4710-89C3-3F538B20AD14}" dt="2022-01-26T14:42:55.715" v="299" actId="14100"/>
          <ac:picMkLst>
            <pc:docMk/>
            <pc:sldMk cId="0" sldId="309"/>
            <ac:picMk id="8197" creationId="{128EDFAF-E369-4116-91A1-970100178944}"/>
          </ac:picMkLst>
        </pc:picChg>
      </pc:sldChg>
      <pc:sldChg chg="modAnim">
        <pc:chgData name="Tariq Gilani" userId="f95dad9b-1e6c-498c-b573-9242e9268dd4" providerId="ADAL" clId="{C04ADF5B-6943-4710-89C3-3F538B20AD14}" dt="2022-01-26T14:36:49.171" v="276"/>
        <pc:sldMkLst>
          <pc:docMk/>
          <pc:sldMk cId="0" sldId="311"/>
        </pc:sldMkLst>
      </pc:sldChg>
      <pc:sldChg chg="modSp mod">
        <pc:chgData name="Tariq Gilani" userId="f95dad9b-1e6c-498c-b573-9242e9268dd4" providerId="ADAL" clId="{C04ADF5B-6943-4710-89C3-3F538B20AD14}" dt="2022-01-26T14:47:23.095" v="330" actId="20577"/>
        <pc:sldMkLst>
          <pc:docMk/>
          <pc:sldMk cId="2987391862" sldId="557"/>
        </pc:sldMkLst>
        <pc:spChg chg="mod">
          <ac:chgData name="Tariq Gilani" userId="f95dad9b-1e6c-498c-b573-9242e9268dd4" providerId="ADAL" clId="{C04ADF5B-6943-4710-89C3-3F538B20AD14}" dt="2022-01-26T14:47:23.095" v="330" actId="20577"/>
          <ac:spMkLst>
            <pc:docMk/>
            <pc:sldMk cId="2987391862" sldId="557"/>
            <ac:spMk id="3" creationId="{97C417BF-17F2-4D24-BB93-0198DBC4C77B}"/>
          </ac:spMkLst>
        </pc:spChg>
      </pc:sldChg>
      <pc:sldChg chg="del">
        <pc:chgData name="Tariq Gilani" userId="f95dad9b-1e6c-498c-b573-9242e9268dd4" providerId="ADAL" clId="{C04ADF5B-6943-4710-89C3-3F538B20AD14}" dt="2022-01-26T14:39:53.564" v="277" actId="47"/>
        <pc:sldMkLst>
          <pc:docMk/>
          <pc:sldMk cId="2526929736" sldId="558"/>
        </pc:sldMkLst>
      </pc:sldChg>
      <pc:sldChg chg="del">
        <pc:chgData name="Tariq Gilani" userId="f95dad9b-1e6c-498c-b573-9242e9268dd4" providerId="ADAL" clId="{C04ADF5B-6943-4710-89C3-3F538B20AD14}" dt="2022-01-26T14:40:00.312" v="278" actId="47"/>
        <pc:sldMkLst>
          <pc:docMk/>
          <pc:sldMk cId="0" sldId="559"/>
        </pc:sldMkLst>
      </pc:sldChg>
      <pc:sldChg chg="del">
        <pc:chgData name="Tariq Gilani" userId="f95dad9b-1e6c-498c-b573-9242e9268dd4" providerId="ADAL" clId="{C04ADF5B-6943-4710-89C3-3F538B20AD14}" dt="2022-01-26T14:40:12.514" v="279" actId="47"/>
        <pc:sldMkLst>
          <pc:docMk/>
          <pc:sldMk cId="0" sldId="560"/>
        </pc:sldMkLst>
      </pc:sldChg>
      <pc:sldMasterChg chg="setBg modSldLayout">
        <pc:chgData name="Tariq Gilani" userId="f95dad9b-1e6c-498c-b573-9242e9268dd4" providerId="ADAL" clId="{C04ADF5B-6943-4710-89C3-3F538B20AD14}" dt="2022-01-26T00:05:32.599" v="267"/>
        <pc:sldMasterMkLst>
          <pc:docMk/>
          <pc:sldMasterMk cId="0" sldId="2147483648"/>
        </pc:sldMasterMkLst>
        <pc:sldLayoutChg chg="setBg">
          <pc:chgData name="Tariq Gilani" userId="f95dad9b-1e6c-498c-b573-9242e9268dd4" providerId="ADAL" clId="{C04ADF5B-6943-4710-89C3-3F538B20AD14}" dt="2022-01-26T00:05:32.599" v="267"/>
          <pc:sldLayoutMkLst>
            <pc:docMk/>
            <pc:sldMasterMk cId="0" sldId="2147483648"/>
            <pc:sldLayoutMk cId="0" sldId="2147483649"/>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0"/>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1"/>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2"/>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3"/>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4"/>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5"/>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6"/>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7"/>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8"/>
          </pc:sldLayoutMkLst>
        </pc:sldLayoutChg>
        <pc:sldLayoutChg chg="setBg">
          <pc:chgData name="Tariq Gilani" userId="f95dad9b-1e6c-498c-b573-9242e9268dd4" providerId="ADAL" clId="{C04ADF5B-6943-4710-89C3-3F538B20AD14}" dt="2022-01-26T00:05:32.599" v="267"/>
          <pc:sldLayoutMkLst>
            <pc:docMk/>
            <pc:sldMasterMk cId="0" sldId="2147483648"/>
            <pc:sldLayoutMk cId="0"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212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sz="quarter" idx="1"/>
          </p:nvPr>
        </p:nvSpPr>
        <p:spPr>
          <a:xfrm>
            <a:off x="3970938" y="2"/>
            <a:ext cx="3037840" cy="462120"/>
          </a:xfrm>
          <a:prstGeom prst="rect">
            <a:avLst/>
          </a:prstGeom>
        </p:spPr>
        <p:txBody>
          <a:bodyPr vert="horz" lIns="91431" tIns="45716" rIns="91431" bIns="45716" rtlCol="0"/>
          <a:lstStyle>
            <a:lvl1pPr algn="r">
              <a:defRPr sz="1200"/>
            </a:lvl1pPr>
          </a:lstStyle>
          <a:p>
            <a:fld id="{94DA0A98-2AD0-472F-8777-E60833CEE435}" type="datetimeFigureOut">
              <a:rPr lang="en-US" smtClean="0"/>
              <a:pPr/>
              <a:t>1/26/2022</a:t>
            </a:fld>
            <a:endParaRPr lang="en-US"/>
          </a:p>
        </p:txBody>
      </p:sp>
      <p:sp>
        <p:nvSpPr>
          <p:cNvPr id="4" name="Footer Placeholder 3"/>
          <p:cNvSpPr>
            <a:spLocks noGrp="1"/>
          </p:cNvSpPr>
          <p:nvPr>
            <p:ph type="ftr" sz="quarter" idx="2"/>
          </p:nvPr>
        </p:nvSpPr>
        <p:spPr>
          <a:xfrm>
            <a:off x="0" y="8772378"/>
            <a:ext cx="3037840" cy="462120"/>
          </a:xfrm>
          <a:prstGeom prst="rect">
            <a:avLst/>
          </a:prstGeom>
        </p:spPr>
        <p:txBody>
          <a:bodyPr vert="horz" lIns="91431" tIns="45716" rIns="91431"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378"/>
            <a:ext cx="3037840" cy="462120"/>
          </a:xfrm>
          <a:prstGeom prst="rect">
            <a:avLst/>
          </a:prstGeom>
        </p:spPr>
        <p:txBody>
          <a:bodyPr vert="horz" lIns="91431" tIns="45716" rIns="91431" bIns="45716" rtlCol="0" anchor="b"/>
          <a:lstStyle>
            <a:lvl1pPr algn="r">
              <a:defRPr sz="1200"/>
            </a:lvl1pPr>
          </a:lstStyle>
          <a:p>
            <a:fld id="{B63EF978-DB3F-4704-8AA4-B77F61572D49}"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2"/>
            <a:ext cx="3038145" cy="462720"/>
          </a:xfrm>
          <a:prstGeom prst="rect">
            <a:avLst/>
          </a:prstGeom>
          <a:noFill/>
          <a:ln w="9525">
            <a:noFill/>
            <a:miter lim="800000"/>
            <a:headEnd/>
            <a:tailEnd/>
          </a:ln>
        </p:spPr>
        <p:txBody>
          <a:bodyPr vert="horz" wrap="square" lIns="92286" tIns="46143" rIns="92286" bIns="46143" numCol="1" anchor="t" anchorCtr="0" compatLnSpc="1">
            <a:prstTxWarp prst="textNoShape">
              <a:avLst/>
            </a:prstTxWarp>
          </a:bodyPr>
          <a:lstStyle>
            <a:lvl1pPr defTabSz="923093">
              <a:defRPr sz="1100">
                <a:latin typeface="Arial" charset="0"/>
              </a:defRPr>
            </a:lvl1pPr>
          </a:lstStyle>
          <a:p>
            <a:endParaRPr lang="en-US"/>
          </a:p>
        </p:txBody>
      </p:sp>
      <p:sp>
        <p:nvSpPr>
          <p:cNvPr id="32771" name="Rectangle 3"/>
          <p:cNvSpPr>
            <a:spLocks noGrp="1" noChangeArrowheads="1"/>
          </p:cNvSpPr>
          <p:nvPr>
            <p:ph type="dt" idx="1"/>
          </p:nvPr>
        </p:nvSpPr>
        <p:spPr bwMode="auto">
          <a:xfrm>
            <a:off x="3970735" y="2"/>
            <a:ext cx="3038145" cy="462720"/>
          </a:xfrm>
          <a:prstGeom prst="rect">
            <a:avLst/>
          </a:prstGeom>
          <a:noFill/>
          <a:ln w="9525">
            <a:noFill/>
            <a:miter lim="800000"/>
            <a:headEnd/>
            <a:tailEnd/>
          </a:ln>
        </p:spPr>
        <p:txBody>
          <a:bodyPr vert="horz" wrap="square" lIns="92286" tIns="46143" rIns="92286" bIns="46143" numCol="1" anchor="t" anchorCtr="0" compatLnSpc="1">
            <a:prstTxWarp prst="textNoShape">
              <a:avLst/>
            </a:prstTxWarp>
          </a:bodyPr>
          <a:lstStyle>
            <a:lvl1pPr algn="r" defTabSz="923093">
              <a:defRPr sz="1100">
                <a:latin typeface="Arial" charset="0"/>
              </a:defRPr>
            </a:lvl1pPr>
          </a:lstStyle>
          <a:p>
            <a:endParaRPr lang="en-US"/>
          </a:p>
        </p:txBody>
      </p:sp>
      <p:sp>
        <p:nvSpPr>
          <p:cNvPr id="27652" name="Rectangle 4"/>
          <p:cNvSpPr>
            <a:spLocks noGrp="1" noRot="1" noChangeAspect="1" noChangeArrowheads="1" noTextEdit="1"/>
          </p:cNvSpPr>
          <p:nvPr>
            <p:ph type="sldImg" idx="2"/>
          </p:nvPr>
        </p:nvSpPr>
        <p:spPr bwMode="auto">
          <a:xfrm>
            <a:off x="1195388" y="692150"/>
            <a:ext cx="4621212" cy="3465513"/>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701347" y="4387443"/>
            <a:ext cx="5609233" cy="4156845"/>
          </a:xfrm>
          <a:prstGeom prst="rect">
            <a:avLst/>
          </a:prstGeom>
          <a:noFill/>
          <a:ln w="9525">
            <a:noFill/>
            <a:miter lim="800000"/>
            <a:headEnd/>
            <a:tailEnd/>
          </a:ln>
        </p:spPr>
        <p:txBody>
          <a:bodyPr vert="horz" wrap="square" lIns="92286" tIns="46143" rIns="92286" bIns="461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774" name="Rectangle 6"/>
          <p:cNvSpPr>
            <a:spLocks noGrp="1" noChangeArrowheads="1"/>
          </p:cNvSpPr>
          <p:nvPr>
            <p:ph type="ftr" sz="quarter" idx="4"/>
          </p:nvPr>
        </p:nvSpPr>
        <p:spPr bwMode="auto">
          <a:xfrm>
            <a:off x="1" y="8771830"/>
            <a:ext cx="3038145" cy="462720"/>
          </a:xfrm>
          <a:prstGeom prst="rect">
            <a:avLst/>
          </a:prstGeom>
          <a:noFill/>
          <a:ln w="9525">
            <a:noFill/>
            <a:miter lim="800000"/>
            <a:headEnd/>
            <a:tailEnd/>
          </a:ln>
        </p:spPr>
        <p:txBody>
          <a:bodyPr vert="horz" wrap="square" lIns="92286" tIns="46143" rIns="92286" bIns="46143" numCol="1" anchor="b" anchorCtr="0" compatLnSpc="1">
            <a:prstTxWarp prst="textNoShape">
              <a:avLst/>
            </a:prstTxWarp>
          </a:bodyPr>
          <a:lstStyle>
            <a:lvl1pPr defTabSz="923093">
              <a:defRPr sz="1100">
                <a:latin typeface="Arial" charset="0"/>
              </a:defRPr>
            </a:lvl1pPr>
          </a:lstStyle>
          <a:p>
            <a:endParaRPr lang="en-US"/>
          </a:p>
        </p:txBody>
      </p:sp>
      <p:sp>
        <p:nvSpPr>
          <p:cNvPr id="32775" name="Rectangle 7"/>
          <p:cNvSpPr>
            <a:spLocks noGrp="1" noChangeArrowheads="1"/>
          </p:cNvSpPr>
          <p:nvPr>
            <p:ph type="sldNum" sz="quarter" idx="5"/>
          </p:nvPr>
        </p:nvSpPr>
        <p:spPr bwMode="auto">
          <a:xfrm>
            <a:off x="3970735" y="8771830"/>
            <a:ext cx="3038145" cy="462720"/>
          </a:xfrm>
          <a:prstGeom prst="rect">
            <a:avLst/>
          </a:prstGeom>
          <a:noFill/>
          <a:ln w="9525">
            <a:noFill/>
            <a:miter lim="800000"/>
            <a:headEnd/>
            <a:tailEnd/>
          </a:ln>
        </p:spPr>
        <p:txBody>
          <a:bodyPr vert="horz" wrap="square" lIns="92286" tIns="46143" rIns="92286" bIns="46143" numCol="1" anchor="b" anchorCtr="0" compatLnSpc="1">
            <a:prstTxWarp prst="textNoShape">
              <a:avLst/>
            </a:prstTxWarp>
          </a:bodyPr>
          <a:lstStyle>
            <a:lvl1pPr algn="r" defTabSz="923093">
              <a:defRPr sz="1100">
                <a:latin typeface="Arial" charset="0"/>
              </a:defRPr>
            </a:lvl1pPr>
          </a:lstStyle>
          <a:p>
            <a:fld id="{852237C4-BF96-4E80-B42C-D4AF7E851DD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a:t>Second part of first term is due to the fact that a gas cannot be compressed down to zero volume; the second part of the second term arises from the attractive/repulsive forces that arise between molecules.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t>The use of temperature as a measure of internal energy is accurate for monatomic gases [(3/2)RT], but not so for diatomic and polyatomic gases.  Why?  Because diatomic and polyatomic gases can store energy in areas other than their translational energy.  This leads us to the equipartition theorem and degrees of freedom.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237C4-BF96-4E80-B42C-D4AF7E851DD0}"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45A0E14-2D95-47E4-B943-5DBDA35AF44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B63752E-6C9A-4E27-B4E9-6B0CC60D80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F0EAB65-1FD7-4D83-88A2-B8DC0C3C7F1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53AAA25-E257-4450-97BE-431D7194DA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FCEBB24-B493-4D4D-B8A9-6470629EC7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DAA3645-9BE8-4D39-ADD9-4AFF6D5E75D1}"/>
              </a:ext>
            </a:extLst>
          </p:cNvPr>
          <p:cNvSpPr>
            <a:spLocks noGrp="1" noChangeArrowheads="1"/>
          </p:cNvSpPr>
          <p:nvPr>
            <p:ph type="sldNum" sz="quarter" idx="12"/>
          </p:nvPr>
        </p:nvSpPr>
        <p:spPr>
          <a:ln/>
        </p:spPr>
        <p:txBody>
          <a:bodyPr/>
          <a:lstStyle>
            <a:lvl1pPr>
              <a:defRPr/>
            </a:lvl1pPr>
          </a:lstStyle>
          <a:p>
            <a:fld id="{FFCA9B8F-B027-4A02-B3A5-F98438C14C11}" type="slidenum">
              <a:rPr lang="en-US" altLang="en-US"/>
              <a:pPr/>
              <a:t>‹#›</a:t>
            </a:fld>
            <a:endParaRPr lang="en-US" altLang="en-US"/>
          </a:p>
        </p:txBody>
      </p:sp>
    </p:spTree>
    <p:extLst>
      <p:ext uri="{BB962C8B-B14F-4D97-AF65-F5344CB8AC3E}">
        <p14:creationId xmlns:p14="http://schemas.microsoft.com/office/powerpoint/2010/main" val="193612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9180C6A-A409-4A38-A466-B617495E2B6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9AA9BDD-6C82-461D-8775-09401B2776C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CBB1FA7-1178-4368-81E4-7C276949302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D78C9832-92E6-486A-8249-8A0D70D47B9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CB9BF471-09BC-4892-A405-9C7938BDE10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62536B48-D4F4-4915-817E-481BE11E38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4C7E551-B4FB-4BD4-A1E2-04AC09280BF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2B4CFA9-F17B-4BC1-B083-5BDB278F7B8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41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fld id="{D83B7CF2-99BC-4865-AF9F-C9E2AA783A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23.wmf"/><Relationship Id="rId2" Type="http://schemas.openxmlformats.org/officeDocument/2006/relationships/notesSlide" Target="../notesSlides/notesSlide6.xml"/><Relationship Id="rId16" Type="http://schemas.openxmlformats.org/officeDocument/2006/relationships/image" Target="../media/image25.wmf"/><Relationship Id="rId1" Type="http://schemas.openxmlformats.org/officeDocument/2006/relationships/slideLayout" Target="../slideLayouts/slideLayout2.xml"/><Relationship Id="rId6" Type="http://schemas.openxmlformats.org/officeDocument/2006/relationships/image" Target="../media/image20.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2.bin"/><Relationship Id="rId14" Type="http://schemas.openxmlformats.org/officeDocument/2006/relationships/image" Target="../media/image2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7.wmf"/><Relationship Id="rId5" Type="http://schemas.openxmlformats.org/officeDocument/2006/relationships/oleObject" Target="../embeddings/oleObject17.bin"/><Relationship Id="rId4" Type="http://schemas.openxmlformats.org/officeDocument/2006/relationships/image" Target="../media/image2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0.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2.emf"/><Relationship Id="rId4" Type="http://schemas.openxmlformats.org/officeDocument/2006/relationships/image" Target="../media/image31.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35.wmf"/><Relationship Id="rId5" Type="http://schemas.openxmlformats.org/officeDocument/2006/relationships/oleObject" Target="../embeddings/oleObject23.bin"/><Relationship Id="rId4" Type="http://schemas.openxmlformats.org/officeDocument/2006/relationships/image" Target="../media/image3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3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oleObject" Target="../embeddings/oleObject5.bin"/><Relationship Id="rId4" Type="http://schemas.openxmlformats.org/officeDocument/2006/relationships/image" Target="../media/image13.wmf"/><Relationship Id="rId9" Type="http://schemas.openxmlformats.org/officeDocument/2006/relationships/image" Target="../media/image16.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8.bin"/><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itchFamily="18" charset="0"/>
                <a:cs typeface="Times New Roman" pitchFamily="18" charset="0"/>
              </a:rPr>
              <a:t>Models of matter</a:t>
            </a:r>
          </a:p>
        </p:txBody>
      </p:sp>
      <p:sp>
        <p:nvSpPr>
          <p:cNvPr id="3" name="Content Placeholder 2"/>
          <p:cNvSpPr>
            <a:spLocks noGrp="1"/>
          </p:cNvSpPr>
          <p:nvPr>
            <p:ph idx="1"/>
          </p:nvPr>
        </p:nvSpPr>
        <p:spPr>
          <a:xfrm>
            <a:off x="304800" y="1143000"/>
            <a:ext cx="8686800" cy="4926082"/>
          </a:xfrm>
        </p:spPr>
        <p:txBody>
          <a:bodyPr>
            <a:normAutofit/>
          </a:bodyPr>
          <a:lstStyle/>
          <a:p>
            <a:r>
              <a:rPr lang="en-US" sz="2400" b="1" dirty="0">
                <a:latin typeface="Times New Roman" pitchFamily="18" charset="0"/>
                <a:cs typeface="Times New Roman" pitchFamily="18" charset="0"/>
              </a:rPr>
              <a:t>Ideal gas</a:t>
            </a:r>
          </a:p>
          <a:p>
            <a:pPr marL="0" indent="0">
              <a:buNone/>
            </a:pPr>
            <a:r>
              <a:rPr lang="en-US" sz="2400" b="1" dirty="0">
                <a:latin typeface="Times New Roman" pitchFamily="18" charset="0"/>
                <a:cs typeface="Times New Roman" pitchFamily="18" charset="0"/>
              </a:rPr>
              <a:t>	</a:t>
            </a:r>
            <a:r>
              <a:rPr lang="en-US" sz="1800" dirty="0">
                <a:latin typeface="Times New Roman" pitchFamily="18" charset="0"/>
                <a:cs typeface="Times New Roman" pitchFamily="18" charset="0"/>
              </a:rPr>
              <a:t>No interaction b/w individual constituents</a:t>
            </a:r>
          </a:p>
          <a:p>
            <a:pPr marL="0" indent="0">
              <a:buNone/>
            </a:pPr>
            <a:r>
              <a:rPr lang="en-US" sz="1800" dirty="0">
                <a:latin typeface="Times New Roman" pitchFamily="18" charset="0"/>
                <a:cs typeface="Times New Roman" pitchFamily="18" charset="0"/>
              </a:rPr>
              <a:t>Quantum version </a:t>
            </a:r>
            <a:r>
              <a:rPr lang="en-US" sz="1800" dirty="0">
                <a:latin typeface="Times New Roman" pitchFamily="18" charset="0"/>
                <a:cs typeface="Times New Roman" pitchFamily="18" charset="0"/>
                <a:sym typeface="Wingdings" pitchFamily="2" charset="2"/>
              </a:rPr>
              <a:t> explain black body radiation, electrical conduction in simple metals.</a:t>
            </a:r>
          </a:p>
          <a:p>
            <a:pPr marL="0" indent="0">
              <a:buNone/>
            </a:pPr>
            <a:r>
              <a:rPr lang="en-US" sz="1800" dirty="0">
                <a:latin typeface="Times New Roman" pitchFamily="18" charset="0"/>
                <a:cs typeface="Times New Roman" pitchFamily="18" charset="0"/>
                <a:sym typeface="Wingdings" pitchFamily="2" charset="2"/>
              </a:rPr>
              <a:t>		low-temperature heat capacity of solids</a:t>
            </a:r>
          </a:p>
          <a:p>
            <a:pPr marL="0" indent="0">
              <a:buNone/>
            </a:pPr>
            <a:r>
              <a:rPr lang="en-US" sz="1800" dirty="0">
                <a:latin typeface="Times New Roman" pitchFamily="18" charset="0"/>
                <a:cs typeface="Times New Roman" pitchFamily="18" charset="0"/>
                <a:sym typeface="Wingdings" pitchFamily="2" charset="2"/>
              </a:rPr>
              <a:t>	</a:t>
            </a:r>
            <a:r>
              <a:rPr lang="en-US" sz="1800" b="1" dirty="0">
                <a:latin typeface="Times New Roman" pitchFamily="18" charset="0"/>
                <a:cs typeface="Times New Roman" pitchFamily="18" charset="0"/>
                <a:sym typeface="Wingdings" pitchFamily="2" charset="2"/>
              </a:rPr>
              <a:t>Issues: </a:t>
            </a:r>
            <a:r>
              <a:rPr lang="en-US" sz="1800" dirty="0">
                <a:latin typeface="Times New Roman" pitchFamily="18" charset="0"/>
                <a:cs typeface="Times New Roman" pitchFamily="18" charset="0"/>
                <a:sym typeface="Wingdings" pitchFamily="2" charset="2"/>
              </a:rPr>
              <a:t>How does the system reach to equilibrium, if no interaction?</a:t>
            </a:r>
            <a:endParaRPr lang="en-US" sz="1800" b="1" dirty="0">
              <a:latin typeface="Times New Roman" pitchFamily="18" charset="0"/>
              <a:cs typeface="Times New Roman" pitchFamily="18" charset="0"/>
            </a:endParaRPr>
          </a:p>
          <a:p>
            <a:r>
              <a:rPr lang="en-US" sz="2400" b="1" dirty="0">
                <a:latin typeface="Times New Roman" pitchFamily="18" charset="0"/>
                <a:cs typeface="Times New Roman" pitchFamily="18" charset="0"/>
              </a:rPr>
              <a:t>Inter particle potential</a:t>
            </a:r>
          </a:p>
          <a:p>
            <a:pPr marL="0" indent="0">
              <a:buNone/>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Lennard</a:t>
            </a:r>
            <a:r>
              <a:rPr lang="en-US" sz="1800" dirty="0">
                <a:latin typeface="Times New Roman" pitchFamily="18" charset="0"/>
                <a:cs typeface="Times New Roman" pitchFamily="18" charset="0"/>
              </a:rPr>
              <a:t>-Jones potential </a:t>
            </a:r>
          </a:p>
          <a:p>
            <a:pPr marL="0" indent="0">
              <a:buNone/>
            </a:pPr>
            <a:r>
              <a:rPr lang="en-US" sz="1800" dirty="0">
                <a:latin typeface="Times New Roman" pitchFamily="18" charset="0"/>
                <a:cs typeface="Times New Roman" pitchFamily="18" charset="0"/>
              </a:rPr>
              <a:t>	Simple interactions:  	U(r) </a:t>
            </a:r>
            <a:r>
              <a:rPr lang="en-US" sz="1800" dirty="0">
                <a:latin typeface="Times New Roman" pitchFamily="18" charset="0"/>
                <a:cs typeface="Times New Roman" pitchFamily="18" charset="0"/>
                <a:sym typeface="Wingdings" pitchFamily="2" charset="2"/>
              </a:rPr>
              <a:t> ∞</a:t>
            </a:r>
            <a:r>
              <a:rPr lang="en-US" sz="1800" dirty="0">
                <a:latin typeface="Times New Roman" pitchFamily="18" charset="0"/>
                <a:cs typeface="Times New Roman" pitchFamily="18" charset="0"/>
              </a:rPr>
              <a:t> for r ≤ </a:t>
            </a:r>
            <a:r>
              <a:rPr lang="el-GR" sz="1800" dirty="0">
                <a:latin typeface="Times New Roman" pitchFamily="18" charset="0"/>
                <a:cs typeface="Times New Roman" pitchFamily="18" charset="0"/>
              </a:rPr>
              <a:t>δ</a:t>
            </a:r>
            <a:r>
              <a:rPr lang="en-US" sz="1800" dirty="0">
                <a:latin typeface="Times New Roman" pitchFamily="18" charset="0"/>
                <a:cs typeface="Times New Roman" pitchFamily="18" charset="0"/>
              </a:rPr>
              <a:t> and </a:t>
            </a:r>
            <a:r>
              <a:rPr lang="en-US" sz="1800" dirty="0">
                <a:latin typeface="Times New Roman" pitchFamily="18" charset="0"/>
                <a:cs typeface="Times New Roman" pitchFamily="18" charset="0"/>
                <a:sym typeface="Wingdings" pitchFamily="2" charset="2"/>
              </a:rPr>
              <a:t>0 for r ≥</a:t>
            </a:r>
            <a:r>
              <a:rPr lang="el-GR" sz="1800" dirty="0">
                <a:solidFill>
                  <a:srgbClr val="4E3B30"/>
                </a:solidFill>
                <a:latin typeface="Times New Roman" pitchFamily="18" charset="0"/>
                <a:cs typeface="Times New Roman" pitchFamily="18" charset="0"/>
              </a:rPr>
              <a:t> δ</a:t>
            </a:r>
            <a:r>
              <a:rPr lang="en-US" sz="1800" dirty="0">
                <a:latin typeface="Times New Roman" pitchFamily="18" charset="0"/>
                <a:cs typeface="Times New Roman" pitchFamily="18" charset="0"/>
                <a:sym typeface="Wingdings" pitchFamily="2" charset="2"/>
              </a:rPr>
              <a:t> </a:t>
            </a:r>
            <a:endParaRPr lang="en-US" sz="1800" dirty="0">
              <a:latin typeface="Times New Roman" pitchFamily="18" charset="0"/>
              <a:cs typeface="Times New Roman" pitchFamily="18" charset="0"/>
            </a:endParaRPr>
          </a:p>
          <a:p>
            <a:r>
              <a:rPr lang="en-US" sz="2400" b="1" dirty="0">
                <a:latin typeface="Times New Roman" pitchFamily="18" charset="0"/>
                <a:cs typeface="Times New Roman" pitchFamily="18" charset="0"/>
              </a:rPr>
              <a:t>Lattice</a:t>
            </a:r>
          </a:p>
          <a:p>
            <a:pPr marL="0" indent="0">
              <a:buNone/>
            </a:pPr>
            <a:r>
              <a:rPr lang="en-US" sz="2400" b="1" dirty="0">
                <a:latin typeface="Times New Roman" pitchFamily="18" charset="0"/>
                <a:cs typeface="Times New Roman" pitchFamily="18" charset="0"/>
              </a:rPr>
              <a:t>	</a:t>
            </a:r>
            <a:r>
              <a:rPr lang="en-US" sz="1800" dirty="0">
                <a:latin typeface="Times New Roman" pitchFamily="18" charset="0"/>
                <a:cs typeface="Times New Roman" pitchFamily="18" charset="0"/>
              </a:rPr>
              <a:t>Particles are fixed in space</a:t>
            </a:r>
          </a:p>
          <a:p>
            <a:pPr marL="0" indent="0">
              <a:buNone/>
            </a:pPr>
            <a:r>
              <a:rPr lang="en-US" sz="1800" dirty="0">
                <a:latin typeface="Times New Roman" pitchFamily="18" charset="0"/>
                <a:cs typeface="Times New Roman" pitchFamily="18" charset="0"/>
              </a:rPr>
              <a:t>	</a:t>
            </a:r>
            <a:r>
              <a:rPr lang="en-US" sz="1800" dirty="0">
                <a:latin typeface="Times New Roman" pitchFamily="18" charset="0"/>
                <a:cs typeface="Times New Roman" pitchFamily="18" charset="0"/>
                <a:sym typeface="Wingdings" pitchFamily="2" charset="2"/>
              </a:rPr>
              <a:t> momenta of particles become irrelevant</a:t>
            </a:r>
          </a:p>
          <a:p>
            <a:pPr marL="0" indent="0">
              <a:buNone/>
            </a:pPr>
            <a:r>
              <a:rPr lang="en-US" sz="1800" dirty="0">
                <a:latin typeface="Times New Roman" pitchFamily="18" charset="0"/>
                <a:cs typeface="Times New Roman" pitchFamily="18" charset="0"/>
                <a:sym typeface="Wingdings" pitchFamily="2" charset="2"/>
              </a:rPr>
              <a:t>	Simplest: </a:t>
            </a:r>
            <a:r>
              <a:rPr lang="en-US" sz="1800" dirty="0" err="1">
                <a:latin typeface="Times New Roman" pitchFamily="18" charset="0"/>
                <a:cs typeface="Times New Roman" pitchFamily="18" charset="0"/>
                <a:sym typeface="Wingdings" pitchFamily="2" charset="2"/>
              </a:rPr>
              <a:t>Ising</a:t>
            </a:r>
            <a:r>
              <a:rPr lang="en-US" sz="1800" dirty="0">
                <a:latin typeface="Times New Roman" pitchFamily="18" charset="0"/>
                <a:cs typeface="Times New Roman" pitchFamily="18" charset="0"/>
                <a:sym typeface="Wingdings" pitchFamily="2" charset="2"/>
              </a:rPr>
              <a:t> model</a:t>
            </a:r>
          </a:p>
          <a:p>
            <a:pPr marL="0" indent="0">
              <a:buNone/>
            </a:pPr>
            <a:r>
              <a:rPr lang="en-US" sz="1800" dirty="0">
                <a:latin typeface="Times New Roman" pitchFamily="18" charset="0"/>
                <a:cs typeface="Times New Roman" pitchFamily="18" charset="0"/>
                <a:sym typeface="Wingdings" pitchFamily="2" charset="2"/>
              </a:rPr>
              <a:t>	Magnetic moments or Spins fixed on lattice (</a:t>
            </a:r>
            <a:r>
              <a:rPr lang="en-US" sz="1800" dirty="0">
                <a:latin typeface="Arial"/>
                <a:cs typeface="Arial"/>
                <a:sym typeface="Wingdings" pitchFamily="2" charset="2"/>
              </a:rPr>
              <a:t>±1)</a:t>
            </a:r>
            <a:endParaRPr lang="en-US" sz="1800" dirty="0">
              <a:latin typeface="Times New Roman" pitchFamily="18" charset="0"/>
              <a:cs typeface="Times New Roman" pitchFamily="18" charset="0"/>
            </a:endParaRPr>
          </a:p>
        </p:txBody>
      </p:sp>
      <p:sp>
        <p:nvSpPr>
          <p:cNvPr id="4" name="TextBox 3"/>
          <p:cNvSpPr txBox="1"/>
          <p:nvPr/>
        </p:nvSpPr>
        <p:spPr>
          <a:xfrm>
            <a:off x="7010400" y="1828800"/>
            <a:ext cx="1447800" cy="369332"/>
          </a:xfrm>
          <a:prstGeom prst="rect">
            <a:avLst/>
          </a:prstGeom>
          <a:noFill/>
        </p:spPr>
        <p:txBody>
          <a:bodyPr wrap="square" rtlCol="0">
            <a:spAutoFit/>
          </a:bodyPr>
          <a:lstStyle/>
          <a:p>
            <a:r>
              <a:rPr lang="en-US" b="1" dirty="0">
                <a:latin typeface="Times New Roman" pitchFamily="18" charset="0"/>
                <a:cs typeface="Times New Roman" pitchFamily="18" charset="0"/>
              </a:rPr>
              <a:t>Dilute gases</a:t>
            </a:r>
          </a:p>
        </p:txBody>
      </p:sp>
      <p:sp>
        <p:nvSpPr>
          <p:cNvPr id="5" name="TextBox 4"/>
          <p:cNvSpPr txBox="1"/>
          <p:nvPr/>
        </p:nvSpPr>
        <p:spPr>
          <a:xfrm>
            <a:off x="7391400" y="3867834"/>
            <a:ext cx="1447800" cy="646331"/>
          </a:xfrm>
          <a:prstGeom prst="rect">
            <a:avLst/>
          </a:prstGeom>
          <a:noFill/>
        </p:spPr>
        <p:txBody>
          <a:bodyPr wrap="square" rtlCol="0">
            <a:spAutoFit/>
          </a:bodyPr>
          <a:lstStyle/>
          <a:p>
            <a:r>
              <a:rPr lang="en-US" b="1" dirty="0">
                <a:latin typeface="Times New Roman" pitchFamily="18" charset="0"/>
                <a:cs typeface="Times New Roman" pitchFamily="18" charset="0"/>
              </a:rPr>
              <a:t>Dense gas and liquids</a:t>
            </a:r>
          </a:p>
        </p:txBody>
      </p:sp>
      <p:sp>
        <p:nvSpPr>
          <p:cNvPr id="6" name="TextBox 5"/>
          <p:cNvSpPr txBox="1"/>
          <p:nvPr/>
        </p:nvSpPr>
        <p:spPr>
          <a:xfrm>
            <a:off x="4419600" y="5943600"/>
            <a:ext cx="4419600" cy="646331"/>
          </a:xfrm>
          <a:prstGeom prst="rect">
            <a:avLst/>
          </a:prstGeom>
          <a:noFill/>
        </p:spPr>
        <p:txBody>
          <a:bodyPr wrap="square" rtlCol="0">
            <a:spAutoFit/>
          </a:bodyPr>
          <a:lstStyle/>
          <a:p>
            <a:r>
              <a:rPr lang="en-US" b="1" dirty="0">
                <a:latin typeface="Times New Roman" pitchFamily="18" charset="0"/>
                <a:cs typeface="Times New Roman" pitchFamily="18" charset="0"/>
              </a:rPr>
              <a:t>Simple explanation of transition b/w Ferromagnetic and Paramagnetic states</a:t>
            </a:r>
          </a:p>
        </p:txBody>
      </p:sp>
      <p:sp>
        <p:nvSpPr>
          <p:cNvPr id="7" name="TextBox 6"/>
          <p:cNvSpPr txBox="1"/>
          <p:nvPr/>
        </p:nvSpPr>
        <p:spPr>
          <a:xfrm>
            <a:off x="6248400" y="4914036"/>
            <a:ext cx="2438400" cy="923330"/>
          </a:xfrm>
          <a:prstGeom prst="rect">
            <a:avLst/>
          </a:prstGeom>
          <a:noFill/>
        </p:spPr>
        <p:txBody>
          <a:bodyPr wrap="square" rtlCol="0">
            <a:spAutoFit/>
          </a:bodyPr>
          <a:lstStyle/>
          <a:p>
            <a:r>
              <a:rPr lang="en-US" dirty="0">
                <a:latin typeface="Times New Roman" pitchFamily="18" charset="0"/>
                <a:cs typeface="Times New Roman" pitchFamily="18" charset="0"/>
              </a:rPr>
              <a:t>If particles are independent oscillators</a:t>
            </a:r>
          </a:p>
          <a:p>
            <a:r>
              <a:rPr lang="en-US" dirty="0">
                <a:latin typeface="Times New Roman" pitchFamily="18" charset="0"/>
                <a:cs typeface="Times New Roman" pitchFamily="18" charset="0"/>
              </a:rPr>
              <a:t>=&gt; Einstein model</a:t>
            </a:r>
          </a:p>
        </p:txBody>
      </p:sp>
    </p:spTree>
    <p:extLst>
      <p:ext uri="{BB962C8B-B14F-4D97-AF65-F5344CB8AC3E}">
        <p14:creationId xmlns:p14="http://schemas.microsoft.com/office/powerpoint/2010/main" val="4039503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2"/>
          <p:cNvSpPr>
            <a:spLocks noGrp="1" noChangeArrowheads="1"/>
          </p:cNvSpPr>
          <p:nvPr>
            <p:ph type="title"/>
          </p:nvPr>
        </p:nvSpPr>
        <p:spPr>
          <a:xfrm>
            <a:off x="381000" y="381000"/>
            <a:ext cx="8382000" cy="533400"/>
          </a:xfrm>
          <a:solidFill>
            <a:srgbClr val="0000FF"/>
          </a:solidFill>
        </p:spPr>
        <p:txBody>
          <a:bodyPr/>
          <a:lstStyle/>
          <a:p>
            <a:pPr eaLnBrk="1" hangingPunct="1"/>
            <a:r>
              <a:rPr lang="en-US" sz="2800" b="1">
                <a:solidFill>
                  <a:schemeClr val="bg1"/>
                </a:solidFill>
                <a:latin typeface="Times New Roman" pitchFamily="18" charset="0"/>
              </a:rPr>
              <a:t>Connection between </a:t>
            </a:r>
            <a:r>
              <a:rPr lang="en-US" sz="2800" b="1" i="1">
                <a:solidFill>
                  <a:schemeClr val="bg1"/>
                </a:solidFill>
                <a:latin typeface="Times New Roman" pitchFamily="18" charset="0"/>
              </a:rPr>
              <a:t>K</a:t>
            </a:r>
            <a:r>
              <a:rPr lang="en-US" sz="2800" b="1" baseline="-25000">
                <a:solidFill>
                  <a:schemeClr val="bg1"/>
                </a:solidFill>
                <a:latin typeface="Times New Roman" pitchFamily="18" charset="0"/>
              </a:rPr>
              <a:t>tr</a:t>
            </a:r>
            <a:r>
              <a:rPr lang="en-US" sz="2800" b="1">
                <a:solidFill>
                  <a:schemeClr val="bg1"/>
                </a:solidFill>
                <a:latin typeface="Times New Roman" pitchFamily="18" charset="0"/>
              </a:rPr>
              <a:t> and </a:t>
            </a:r>
            <a:r>
              <a:rPr lang="en-US" sz="2800" b="1" i="1">
                <a:solidFill>
                  <a:schemeClr val="bg1"/>
                </a:solidFill>
                <a:latin typeface="Times New Roman" pitchFamily="18" charset="0"/>
              </a:rPr>
              <a:t>T</a:t>
            </a:r>
            <a:r>
              <a:rPr lang="en-US" sz="2800" b="1">
                <a:solidFill>
                  <a:schemeClr val="bg1"/>
                </a:solidFill>
                <a:latin typeface="Times New Roman" pitchFamily="18" charset="0"/>
              </a:rPr>
              <a:t> for Ideal Gases (cont.)</a:t>
            </a:r>
          </a:p>
        </p:txBody>
      </p:sp>
      <p:graphicFrame>
        <p:nvGraphicFramePr>
          <p:cNvPr id="8194" name="Object 3"/>
          <p:cNvGraphicFramePr>
            <a:graphicFrameLocks noChangeAspect="1"/>
          </p:cNvGraphicFramePr>
          <p:nvPr/>
        </p:nvGraphicFramePr>
        <p:xfrm>
          <a:off x="1295400" y="1066800"/>
          <a:ext cx="2895600" cy="822325"/>
        </p:xfrm>
        <a:graphic>
          <a:graphicData uri="http://schemas.openxmlformats.org/presentationml/2006/ole">
            <mc:AlternateContent xmlns:mc="http://schemas.openxmlformats.org/markup-compatibility/2006">
              <mc:Choice xmlns:v="urn:schemas-microsoft-com:vml" Requires="v">
                <p:oleObj name="Equation" r:id="rId3" imgW="1523880" imgH="431640" progId="Equation.3">
                  <p:embed/>
                </p:oleObj>
              </mc:Choice>
              <mc:Fallback>
                <p:oleObj name="Equation" r:id="rId3" imgW="1523880" imgH="431640" progId="Equation.3">
                  <p:embed/>
                  <p:pic>
                    <p:nvPicPr>
                      <p:cNvPr id="819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066800"/>
                        <a:ext cx="2895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195" name="Object 4"/>
          <p:cNvGraphicFramePr>
            <a:graphicFrameLocks noChangeAspect="1"/>
          </p:cNvGraphicFramePr>
          <p:nvPr/>
        </p:nvGraphicFramePr>
        <p:xfrm>
          <a:off x="1371600" y="1981200"/>
          <a:ext cx="1524000" cy="431800"/>
        </p:xfrm>
        <a:graphic>
          <a:graphicData uri="http://schemas.openxmlformats.org/presentationml/2006/ole">
            <mc:AlternateContent xmlns:mc="http://schemas.openxmlformats.org/markup-compatibility/2006">
              <mc:Choice xmlns:v="urn:schemas-microsoft-com:vml" Requires="v">
                <p:oleObj name="Equation" r:id="rId5" imgW="761760" imgH="215640" progId="Equation.3">
                  <p:embed/>
                </p:oleObj>
              </mc:Choice>
              <mc:Fallback>
                <p:oleObj name="Equation" r:id="rId5" imgW="761760" imgH="215640" progId="Equation.3">
                  <p:embed/>
                  <p:pic>
                    <p:nvPicPr>
                      <p:cNvPr id="8195"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981200"/>
                        <a:ext cx="1524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196" name="Object 5"/>
          <p:cNvGraphicFramePr>
            <a:graphicFrameLocks noChangeAspect="1"/>
          </p:cNvGraphicFramePr>
          <p:nvPr/>
        </p:nvGraphicFramePr>
        <p:xfrm>
          <a:off x="3581400" y="2743200"/>
          <a:ext cx="5229225" cy="739775"/>
        </p:xfrm>
        <a:graphic>
          <a:graphicData uri="http://schemas.openxmlformats.org/presentationml/2006/ole">
            <mc:AlternateContent xmlns:mc="http://schemas.openxmlformats.org/markup-compatibility/2006">
              <mc:Choice xmlns:v="urn:schemas-microsoft-com:vml" Requires="v">
                <p:oleObj name="Equation" r:id="rId7" imgW="2793960" imgH="393480" progId="Equation.3">
                  <p:embed/>
                </p:oleObj>
              </mc:Choice>
              <mc:Fallback>
                <p:oleObj name="Equation" r:id="rId7" imgW="2793960" imgH="393480" progId="Equation.3">
                  <p:embed/>
                  <p:pic>
                    <p:nvPicPr>
                      <p:cNvPr id="8196"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2743200"/>
                        <a:ext cx="52292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197" name="Object 6"/>
          <p:cNvGraphicFramePr>
            <a:graphicFrameLocks noChangeAspect="1"/>
          </p:cNvGraphicFramePr>
          <p:nvPr/>
        </p:nvGraphicFramePr>
        <p:xfrm>
          <a:off x="5791200" y="1447800"/>
          <a:ext cx="1919288" cy="673100"/>
        </p:xfrm>
        <a:graphic>
          <a:graphicData uri="http://schemas.openxmlformats.org/presentationml/2006/ole">
            <mc:AlternateContent xmlns:mc="http://schemas.openxmlformats.org/markup-compatibility/2006">
              <mc:Choice xmlns:v="urn:schemas-microsoft-com:vml" Requires="v">
                <p:oleObj name="Equation" r:id="rId9" imgW="799920" imgH="279360" progId="Equation.3">
                  <p:embed/>
                </p:oleObj>
              </mc:Choice>
              <mc:Fallback>
                <p:oleObj name="Equation" r:id="rId9" imgW="799920" imgH="279360" progId="Equation.3">
                  <p:embed/>
                  <p:pic>
                    <p:nvPicPr>
                      <p:cNvPr id="8197"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1200" y="1447800"/>
                        <a:ext cx="191928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198" name="Object 7"/>
          <p:cNvGraphicFramePr>
            <a:graphicFrameLocks noChangeAspect="1"/>
          </p:cNvGraphicFramePr>
          <p:nvPr/>
        </p:nvGraphicFramePr>
        <p:xfrm>
          <a:off x="838200" y="3733800"/>
          <a:ext cx="1414463" cy="746125"/>
        </p:xfrm>
        <a:graphic>
          <a:graphicData uri="http://schemas.openxmlformats.org/presentationml/2006/ole">
            <mc:AlternateContent xmlns:mc="http://schemas.openxmlformats.org/markup-compatibility/2006">
              <mc:Choice xmlns:v="urn:schemas-microsoft-com:vml" Requires="v">
                <p:oleObj name="Equation" r:id="rId11" imgW="749160" imgH="393480" progId="Equation.3">
                  <p:embed/>
                </p:oleObj>
              </mc:Choice>
              <mc:Fallback>
                <p:oleObj name="Equation" r:id="rId11" imgW="749160" imgH="393480" progId="Equation.3">
                  <p:embed/>
                  <p:pic>
                    <p:nvPicPr>
                      <p:cNvPr id="8198"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8200" y="3733800"/>
                        <a:ext cx="1414463" cy="746125"/>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2" name="Rectangle 8"/>
          <p:cNvSpPr>
            <a:spLocks noChangeArrowheads="1"/>
          </p:cNvSpPr>
          <p:nvPr/>
        </p:nvSpPr>
        <p:spPr bwMode="auto">
          <a:xfrm>
            <a:off x="2514600" y="3751263"/>
            <a:ext cx="6477000" cy="701675"/>
          </a:xfrm>
          <a:prstGeom prst="rect">
            <a:avLst/>
          </a:prstGeom>
          <a:noFill/>
          <a:ln w="9525">
            <a:noFill/>
            <a:miter lim="800000"/>
            <a:headEnd/>
            <a:tailEnd/>
          </a:ln>
        </p:spPr>
        <p:txBody>
          <a:bodyPr>
            <a:spAutoFit/>
          </a:bodyPr>
          <a:lstStyle/>
          <a:p>
            <a:r>
              <a:rPr lang="en-US" sz="2000" dirty="0">
                <a:latin typeface="Arial" charset="0"/>
              </a:rPr>
              <a:t>the temperature of a gas is a direct measure of the </a:t>
            </a:r>
          </a:p>
          <a:p>
            <a:r>
              <a:rPr lang="en-US" sz="2000" dirty="0">
                <a:latin typeface="Arial" charset="0"/>
              </a:rPr>
              <a:t>average translational kinetic energy of its molecules!</a:t>
            </a:r>
          </a:p>
        </p:txBody>
      </p:sp>
      <p:sp>
        <p:nvSpPr>
          <p:cNvPr id="8203" name="AutoShape 9"/>
          <p:cNvSpPr>
            <a:spLocks/>
          </p:cNvSpPr>
          <p:nvPr/>
        </p:nvSpPr>
        <p:spPr bwMode="auto">
          <a:xfrm>
            <a:off x="4800600" y="1252538"/>
            <a:ext cx="533400" cy="1109662"/>
          </a:xfrm>
          <a:prstGeom prst="rightBrace">
            <a:avLst>
              <a:gd name="adj1" fmla="val 17336"/>
              <a:gd name="adj2" fmla="val 50000"/>
            </a:avLst>
          </a:prstGeom>
          <a:noFill/>
          <a:ln w="9525">
            <a:solidFill>
              <a:schemeClr val="tx1"/>
            </a:solidFill>
            <a:round/>
            <a:headEnd/>
            <a:tailEnd/>
          </a:ln>
        </p:spPr>
        <p:txBody>
          <a:bodyPr wrap="none" anchor="ctr"/>
          <a:lstStyle/>
          <a:p>
            <a:endParaRPr lang="en-US"/>
          </a:p>
        </p:txBody>
      </p:sp>
      <p:sp>
        <p:nvSpPr>
          <p:cNvPr id="8204" name="Rectangle 10"/>
          <p:cNvSpPr>
            <a:spLocks noChangeArrowheads="1"/>
          </p:cNvSpPr>
          <p:nvPr/>
        </p:nvSpPr>
        <p:spPr bwMode="auto">
          <a:xfrm>
            <a:off x="304800" y="2514600"/>
            <a:ext cx="3016250" cy="1006475"/>
          </a:xfrm>
          <a:prstGeom prst="rect">
            <a:avLst/>
          </a:prstGeom>
          <a:noFill/>
          <a:ln w="9525">
            <a:noFill/>
            <a:miter lim="800000"/>
            <a:headEnd/>
            <a:tailEnd/>
          </a:ln>
        </p:spPr>
        <p:txBody>
          <a:bodyPr>
            <a:spAutoFit/>
          </a:bodyPr>
          <a:lstStyle/>
          <a:p>
            <a:r>
              <a:rPr lang="en-US" sz="2000" dirty="0">
                <a:latin typeface="Arial" charset="0"/>
              </a:rPr>
              <a:t>Average kinetic energy of the translational motion of molecules:</a:t>
            </a:r>
          </a:p>
        </p:txBody>
      </p:sp>
      <p:graphicFrame>
        <p:nvGraphicFramePr>
          <p:cNvPr id="8199" name="Object 11"/>
          <p:cNvGraphicFramePr>
            <a:graphicFrameLocks noChangeAspect="1"/>
          </p:cNvGraphicFramePr>
          <p:nvPr/>
        </p:nvGraphicFramePr>
        <p:xfrm>
          <a:off x="609600" y="4800600"/>
          <a:ext cx="2108200" cy="733425"/>
        </p:xfrm>
        <a:graphic>
          <a:graphicData uri="http://schemas.openxmlformats.org/presentationml/2006/ole">
            <mc:AlternateContent xmlns:mc="http://schemas.openxmlformats.org/markup-compatibility/2006">
              <mc:Choice xmlns:v="urn:schemas-microsoft-com:vml" Requires="v">
                <p:oleObj name="Equation" r:id="rId13" imgW="1130040" imgH="393480" progId="Equation.3">
                  <p:embed/>
                </p:oleObj>
              </mc:Choice>
              <mc:Fallback>
                <p:oleObj name="Equation" r:id="rId13" imgW="1130040" imgH="393480" progId="Equation.3">
                  <p:embed/>
                  <p:pic>
                    <p:nvPicPr>
                      <p:cNvPr id="8199"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9600" y="4800600"/>
                        <a:ext cx="2108200" cy="733425"/>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5" name="Rectangle 12"/>
          <p:cNvSpPr>
            <a:spLocks noChangeArrowheads="1"/>
          </p:cNvSpPr>
          <p:nvPr/>
        </p:nvSpPr>
        <p:spPr bwMode="auto">
          <a:xfrm>
            <a:off x="2971800" y="4648200"/>
            <a:ext cx="5943600" cy="1006475"/>
          </a:xfrm>
          <a:prstGeom prst="rect">
            <a:avLst/>
          </a:prstGeom>
          <a:noFill/>
          <a:ln w="9525">
            <a:noFill/>
            <a:miter lim="800000"/>
            <a:headEnd/>
            <a:tailEnd/>
          </a:ln>
        </p:spPr>
        <p:txBody>
          <a:bodyPr>
            <a:spAutoFit/>
          </a:bodyPr>
          <a:lstStyle/>
          <a:p>
            <a:r>
              <a:rPr lang="en-US" sz="2000" b="1" i="1" dirty="0">
                <a:latin typeface="Arial" charset="0"/>
              </a:rPr>
              <a:t>The internal energy U of a monatomic ideal gas</a:t>
            </a:r>
            <a:r>
              <a:rPr lang="en-US" sz="2000" dirty="0">
                <a:latin typeface="Arial" charset="0"/>
              </a:rPr>
              <a:t> is independent of its volume and depends only on </a:t>
            </a:r>
            <a:r>
              <a:rPr lang="en-US" sz="2000" b="1" i="1" dirty="0">
                <a:latin typeface="Arial" charset="0"/>
              </a:rPr>
              <a:t>T</a:t>
            </a:r>
            <a:r>
              <a:rPr lang="en-US" sz="2000" dirty="0">
                <a:latin typeface="Arial" charset="0"/>
              </a:rPr>
              <a:t>  (</a:t>
            </a:r>
            <a:r>
              <a:rPr lang="en-US" sz="2000" b="1" dirty="0">
                <a:latin typeface="Arial" charset="0"/>
                <a:sym typeface="Symbol" pitchFamily="18" charset="2"/>
              </a:rPr>
              <a:t></a:t>
            </a:r>
            <a:r>
              <a:rPr lang="en-US" sz="2000" b="1" i="1" dirty="0">
                <a:latin typeface="Arial" charset="0"/>
                <a:sym typeface="Symbol" pitchFamily="18" charset="2"/>
              </a:rPr>
              <a:t>U</a:t>
            </a:r>
            <a:r>
              <a:rPr lang="en-US" sz="2000" dirty="0">
                <a:latin typeface="Arial" charset="0"/>
                <a:sym typeface="Symbol" pitchFamily="18" charset="2"/>
              </a:rPr>
              <a:t>  = 0 for an isothermal process, </a:t>
            </a:r>
            <a:r>
              <a:rPr lang="en-US" sz="2000" b="1" i="1" dirty="0">
                <a:latin typeface="Arial" charset="0"/>
                <a:sym typeface="Symbol" pitchFamily="18" charset="2"/>
              </a:rPr>
              <a:t>T </a:t>
            </a:r>
            <a:r>
              <a:rPr lang="en-US" sz="2000" b="1" dirty="0">
                <a:latin typeface="Arial" charset="0"/>
                <a:sym typeface="Symbol" pitchFamily="18" charset="2"/>
              </a:rPr>
              <a:t>= const</a:t>
            </a:r>
            <a:r>
              <a:rPr lang="en-US" sz="2000" dirty="0">
                <a:latin typeface="Arial" charset="0"/>
                <a:sym typeface="Symbol" pitchFamily="18" charset="2"/>
              </a:rPr>
              <a:t>).</a:t>
            </a:r>
          </a:p>
        </p:txBody>
      </p:sp>
      <p:graphicFrame>
        <p:nvGraphicFramePr>
          <p:cNvPr id="8200" name="Object 13"/>
          <p:cNvGraphicFramePr>
            <a:graphicFrameLocks noChangeAspect="1"/>
          </p:cNvGraphicFramePr>
          <p:nvPr/>
        </p:nvGraphicFramePr>
        <p:xfrm>
          <a:off x="1260475" y="5895975"/>
          <a:ext cx="1208088" cy="733425"/>
        </p:xfrm>
        <a:graphic>
          <a:graphicData uri="http://schemas.openxmlformats.org/presentationml/2006/ole">
            <mc:AlternateContent xmlns:mc="http://schemas.openxmlformats.org/markup-compatibility/2006">
              <mc:Choice xmlns:v="urn:schemas-microsoft-com:vml" Requires="v">
                <p:oleObj name="Equation" r:id="rId15" imgW="647640" imgH="393480" progId="Equation.3">
                  <p:embed/>
                </p:oleObj>
              </mc:Choice>
              <mc:Fallback>
                <p:oleObj name="Equation" r:id="rId15" imgW="647640" imgH="393480" progId="Equation.3">
                  <p:embed/>
                  <p:pic>
                    <p:nvPicPr>
                      <p:cNvPr id="820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60475" y="5895975"/>
                        <a:ext cx="1208088" cy="733425"/>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6" name="Rectangle 14"/>
          <p:cNvSpPr>
            <a:spLocks noChangeArrowheads="1"/>
          </p:cNvSpPr>
          <p:nvPr/>
        </p:nvSpPr>
        <p:spPr bwMode="auto">
          <a:xfrm>
            <a:off x="3629025" y="5847715"/>
            <a:ext cx="5181600" cy="701675"/>
          </a:xfrm>
          <a:prstGeom prst="rect">
            <a:avLst/>
          </a:prstGeom>
          <a:noFill/>
          <a:ln w="9525">
            <a:noFill/>
            <a:miter lim="800000"/>
            <a:headEnd/>
            <a:tailEnd/>
          </a:ln>
        </p:spPr>
        <p:txBody>
          <a:bodyPr wrap="square">
            <a:spAutoFit/>
          </a:bodyPr>
          <a:lstStyle/>
          <a:p>
            <a:r>
              <a:rPr lang="en-US" sz="2000" dirty="0">
                <a:latin typeface="Arial" charset="0"/>
              </a:rPr>
              <a:t>for an ideal gas of non-relativistic particles, </a:t>
            </a:r>
          </a:p>
          <a:p>
            <a:pPr algn="ctr"/>
            <a:r>
              <a:rPr lang="en-US" sz="2000" dirty="0">
                <a:latin typeface="Arial" charset="0"/>
              </a:rPr>
              <a:t>kin. energy </a:t>
            </a:r>
            <a:r>
              <a:rPr lang="en-US" sz="2000" dirty="0">
                <a:latin typeface="Arial" charset="0"/>
                <a:sym typeface="Symbol" pitchFamily="18" charset="2"/>
              </a:rPr>
              <a:t></a:t>
            </a:r>
            <a:r>
              <a:rPr lang="en-US" sz="2000" dirty="0">
                <a:latin typeface="Arial" charset="0"/>
              </a:rPr>
              <a:t> (velocity)</a:t>
            </a:r>
            <a:r>
              <a:rPr lang="en-US" sz="2000" baseline="30000" dirty="0">
                <a:latin typeface="Arial" charset="0"/>
              </a:rPr>
              <a:t>2</a:t>
            </a:r>
            <a:r>
              <a:rPr lang="en-US" sz="2000" dirty="0">
                <a:latin typeface="Arial" charset="0"/>
              </a:rPr>
              <a:t> </a:t>
            </a:r>
            <a:r>
              <a:rPr lang="en-US" sz="2000" dirty="0">
                <a:latin typeface="Arial" charset="0"/>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03"/>
                                        </p:tgtEl>
                                        <p:attrNameLst>
                                          <p:attrName>style.visibility</p:attrName>
                                        </p:attrNameLst>
                                      </p:cBhvr>
                                      <p:to>
                                        <p:strVal val="visible"/>
                                      </p:to>
                                    </p:set>
                                  </p:childTnLst>
                                </p:cTn>
                              </p:par>
                            </p:childTnLst>
                          </p:cTn>
                        </p:par>
                        <p:par>
                          <p:cTn id="11" fill="hold">
                            <p:stCondLst>
                              <p:cond delay="0"/>
                            </p:stCondLst>
                            <p:childTnLst>
                              <p:par>
                                <p:cTn id="12" presetID="22" presetClass="entr" presetSubtype="8" fill="hold" nodeType="afterEffect">
                                  <p:stCondLst>
                                    <p:cond delay="0"/>
                                  </p:stCondLst>
                                  <p:childTnLst>
                                    <p:set>
                                      <p:cBhvr>
                                        <p:cTn id="13" dur="1" fill="hold">
                                          <p:stCondLst>
                                            <p:cond delay="0"/>
                                          </p:stCondLst>
                                        </p:cTn>
                                        <p:tgtEl>
                                          <p:spTgt spid="8197"/>
                                        </p:tgtEl>
                                        <p:attrNameLst>
                                          <p:attrName>style.visibility</p:attrName>
                                        </p:attrNameLst>
                                      </p:cBhvr>
                                      <p:to>
                                        <p:strVal val="visible"/>
                                      </p:to>
                                    </p:set>
                                    <p:animEffect transition="in" filter="wipe(left)">
                                      <p:cBhvr>
                                        <p:cTn id="14" dur="500"/>
                                        <p:tgtEl>
                                          <p:spTgt spid="819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0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200"/>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0"/>
                                  </p:stCondLst>
                                  <p:childTnLst>
                                    <p:set>
                                      <p:cBhvr>
                                        <p:cTn id="41" dur="1" fill="hold">
                                          <p:stCondLst>
                                            <p:cond delay="0"/>
                                          </p:stCondLst>
                                        </p:cTn>
                                        <p:tgtEl>
                                          <p:spTgt spid="820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8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 grpId="0"/>
      <p:bldP spid="8203" grpId="0" animBg="1"/>
      <p:bldP spid="8204" grpId="0"/>
      <p:bldP spid="8205" grpId="0"/>
      <p:bldP spid="82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685800" y="152400"/>
            <a:ext cx="7772400" cy="457200"/>
          </a:xfrm>
          <a:solidFill>
            <a:srgbClr val="0000FF"/>
          </a:solidFill>
        </p:spPr>
        <p:txBody>
          <a:bodyPr/>
          <a:lstStyle/>
          <a:p>
            <a:pPr eaLnBrk="1" hangingPunct="1"/>
            <a:r>
              <a:rPr lang="en-US" sz="2800" b="1">
                <a:solidFill>
                  <a:schemeClr val="bg1"/>
                </a:solidFill>
                <a:latin typeface="Times New Roman" pitchFamily="18" charset="0"/>
              </a:rPr>
              <a:t>Units for Energy, Temperature</a:t>
            </a:r>
          </a:p>
        </p:txBody>
      </p:sp>
      <p:sp>
        <p:nvSpPr>
          <p:cNvPr id="9221" name="Rectangle 3"/>
          <p:cNvSpPr>
            <a:spLocks noChangeArrowheads="1"/>
          </p:cNvSpPr>
          <p:nvPr/>
        </p:nvSpPr>
        <p:spPr bwMode="auto">
          <a:xfrm>
            <a:off x="304800" y="6080125"/>
            <a:ext cx="1981200" cy="396875"/>
          </a:xfrm>
          <a:prstGeom prst="rect">
            <a:avLst/>
          </a:prstGeom>
          <a:noFill/>
          <a:ln w="9525">
            <a:noFill/>
            <a:miter lim="800000"/>
            <a:headEnd/>
            <a:tailEnd/>
          </a:ln>
        </p:spPr>
        <p:txBody>
          <a:bodyPr>
            <a:spAutoFit/>
          </a:bodyPr>
          <a:lstStyle/>
          <a:p>
            <a:pPr algn="ctr">
              <a:spcBef>
                <a:spcPct val="50000"/>
              </a:spcBef>
            </a:pPr>
            <a:r>
              <a:rPr lang="en-US" sz="2000" dirty="0">
                <a:latin typeface="Arial" charset="0"/>
              </a:rPr>
              <a:t>At </a:t>
            </a:r>
            <a:r>
              <a:rPr lang="en-US" sz="2000" i="1" dirty="0">
                <a:latin typeface="Arial" charset="0"/>
              </a:rPr>
              <a:t>T </a:t>
            </a:r>
            <a:r>
              <a:rPr lang="en-US" sz="2000" dirty="0">
                <a:latin typeface="Arial" charset="0"/>
              </a:rPr>
              <a:t>= 300K</a:t>
            </a:r>
            <a:endParaRPr lang="en-US" sz="2000" dirty="0">
              <a:latin typeface="Arial" charset="0"/>
              <a:sym typeface="Symbol" pitchFamily="18" charset="2"/>
            </a:endParaRPr>
          </a:p>
        </p:txBody>
      </p:sp>
      <p:graphicFrame>
        <p:nvGraphicFramePr>
          <p:cNvPr id="9218" name="Object 4"/>
          <p:cNvGraphicFramePr>
            <a:graphicFrameLocks noChangeAspect="1"/>
          </p:cNvGraphicFramePr>
          <p:nvPr/>
        </p:nvGraphicFramePr>
        <p:xfrm>
          <a:off x="457200" y="838200"/>
          <a:ext cx="1719263" cy="906463"/>
        </p:xfrm>
        <a:graphic>
          <a:graphicData uri="http://schemas.openxmlformats.org/presentationml/2006/ole">
            <mc:AlternateContent xmlns:mc="http://schemas.openxmlformats.org/markup-compatibility/2006">
              <mc:Choice xmlns:v="urn:schemas-microsoft-com:vml" Requires="v">
                <p:oleObj name="Equation" r:id="rId3" imgW="749160" imgH="393480" progId="Equation.3">
                  <p:embed/>
                </p:oleObj>
              </mc:Choice>
              <mc:Fallback>
                <p:oleObj name="Equation" r:id="rId3" imgW="749160" imgH="393480" progId="Equation.3">
                  <p:embed/>
                  <p:pic>
                    <p:nvPicPr>
                      <p:cNvPr id="921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838200"/>
                        <a:ext cx="1719263"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2" name="Rectangle 5"/>
          <p:cNvSpPr>
            <a:spLocks noChangeArrowheads="1"/>
          </p:cNvSpPr>
          <p:nvPr/>
        </p:nvSpPr>
        <p:spPr bwMode="auto">
          <a:xfrm>
            <a:off x="2286000" y="762000"/>
            <a:ext cx="6477000" cy="1616075"/>
          </a:xfrm>
          <a:prstGeom prst="rect">
            <a:avLst/>
          </a:prstGeom>
          <a:noFill/>
          <a:ln w="9525">
            <a:noFill/>
            <a:miter lim="800000"/>
            <a:headEnd/>
            <a:tailEnd/>
          </a:ln>
        </p:spPr>
        <p:txBody>
          <a:bodyPr>
            <a:spAutoFit/>
          </a:bodyPr>
          <a:lstStyle/>
          <a:p>
            <a:pPr algn="just"/>
            <a:r>
              <a:rPr lang="en-US" sz="2000" dirty="0">
                <a:latin typeface="Arial" charset="0"/>
              </a:rPr>
              <a:t>the kinetic energy is proportional to the temperature, and the Boltzmann constant </a:t>
            </a:r>
            <a:r>
              <a:rPr lang="en-US" sz="2000" i="1" dirty="0">
                <a:latin typeface="Arial" charset="0"/>
              </a:rPr>
              <a:t>k</a:t>
            </a:r>
            <a:r>
              <a:rPr lang="en-US" sz="2000" i="1" baseline="-25000" dirty="0">
                <a:latin typeface="Arial" charset="0"/>
              </a:rPr>
              <a:t>B</a:t>
            </a:r>
            <a:r>
              <a:rPr lang="en-US" sz="2000" dirty="0">
                <a:latin typeface="Arial" charset="0"/>
              </a:rPr>
              <a:t> is the coefficient of proportionality that provides one-to-one correspondence between the units of energy and temperature.</a:t>
            </a:r>
          </a:p>
        </p:txBody>
      </p:sp>
      <p:sp>
        <p:nvSpPr>
          <p:cNvPr id="9224" name="Rectangle 7"/>
          <p:cNvSpPr>
            <a:spLocks noChangeArrowheads="1"/>
          </p:cNvSpPr>
          <p:nvPr/>
        </p:nvSpPr>
        <p:spPr bwMode="auto">
          <a:xfrm>
            <a:off x="228600" y="2574925"/>
            <a:ext cx="8610600" cy="1006475"/>
          </a:xfrm>
          <a:prstGeom prst="rect">
            <a:avLst/>
          </a:prstGeom>
          <a:noFill/>
          <a:ln w="9525">
            <a:noFill/>
            <a:miter lim="800000"/>
            <a:headEnd/>
            <a:tailEnd/>
          </a:ln>
        </p:spPr>
        <p:txBody>
          <a:bodyPr>
            <a:spAutoFit/>
          </a:bodyPr>
          <a:lstStyle/>
          <a:p>
            <a:pPr algn="ctr"/>
            <a:r>
              <a:rPr lang="en-US" sz="2000" dirty="0">
                <a:latin typeface="Arial" charset="0"/>
              </a:rPr>
              <a:t>If the temperature is measured in Kelvin, and the energy in Joules:</a:t>
            </a:r>
          </a:p>
          <a:p>
            <a:pPr algn="ctr"/>
            <a:endParaRPr lang="en-US" sz="2000" dirty="0">
              <a:latin typeface="Arial" charset="0"/>
            </a:endParaRPr>
          </a:p>
          <a:p>
            <a:pPr algn="ctr"/>
            <a:r>
              <a:rPr lang="en-US" sz="2000" dirty="0">
                <a:latin typeface="Arial" charset="0"/>
              </a:rPr>
              <a:t> </a:t>
            </a:r>
            <a:r>
              <a:rPr lang="en-US" sz="2000" b="1" i="1" dirty="0">
                <a:latin typeface="Arial" charset="0"/>
              </a:rPr>
              <a:t>k</a:t>
            </a:r>
            <a:r>
              <a:rPr lang="en-US" sz="2000" b="1" i="1" baseline="-25000" dirty="0">
                <a:latin typeface="Arial" charset="0"/>
              </a:rPr>
              <a:t>B</a:t>
            </a:r>
            <a:r>
              <a:rPr lang="en-US" sz="2000" b="1" i="1" dirty="0">
                <a:latin typeface="Arial" charset="0"/>
              </a:rPr>
              <a:t> </a:t>
            </a:r>
            <a:r>
              <a:rPr lang="en-US" sz="2000" b="1" dirty="0">
                <a:latin typeface="Arial" charset="0"/>
              </a:rPr>
              <a:t>= 1.38 </a:t>
            </a:r>
            <a:r>
              <a:rPr lang="en-US" sz="2000" b="1" dirty="0">
                <a:latin typeface="Arial" charset="0"/>
                <a:cs typeface="Arial" charset="0"/>
              </a:rPr>
              <a:t>×</a:t>
            </a:r>
            <a:r>
              <a:rPr lang="en-US" sz="2000" b="1" dirty="0">
                <a:latin typeface="Arial" charset="0"/>
              </a:rPr>
              <a:t> </a:t>
            </a:r>
            <a:r>
              <a:rPr lang="en-US" sz="2000" b="1" dirty="0">
                <a:latin typeface="Arial" charset="0"/>
                <a:sym typeface="Symbol" pitchFamily="18" charset="2"/>
              </a:rPr>
              <a:t>10</a:t>
            </a:r>
            <a:r>
              <a:rPr lang="en-US" sz="2000" b="1" baseline="30000" dirty="0">
                <a:latin typeface="Arial" charset="0"/>
                <a:sym typeface="Symbol" pitchFamily="18" charset="2"/>
              </a:rPr>
              <a:t>-23  </a:t>
            </a:r>
            <a:r>
              <a:rPr lang="en-US" sz="2000" b="1" dirty="0">
                <a:latin typeface="Arial" charset="0"/>
                <a:sym typeface="Symbol" pitchFamily="18" charset="2"/>
              </a:rPr>
              <a:t>J/K</a:t>
            </a:r>
          </a:p>
        </p:txBody>
      </p:sp>
      <p:sp>
        <p:nvSpPr>
          <p:cNvPr id="9225" name="Rectangle 8"/>
          <p:cNvSpPr>
            <a:spLocks noChangeArrowheads="1"/>
          </p:cNvSpPr>
          <p:nvPr/>
        </p:nvSpPr>
        <p:spPr bwMode="auto">
          <a:xfrm>
            <a:off x="228600" y="3733800"/>
            <a:ext cx="8686800" cy="1311275"/>
          </a:xfrm>
          <a:prstGeom prst="rect">
            <a:avLst/>
          </a:prstGeom>
          <a:noFill/>
          <a:ln w="9525">
            <a:noFill/>
            <a:miter lim="800000"/>
            <a:headEnd/>
            <a:tailEnd/>
          </a:ln>
        </p:spPr>
        <p:txBody>
          <a:bodyPr>
            <a:spAutoFit/>
          </a:bodyPr>
          <a:lstStyle/>
          <a:p>
            <a:pPr algn="just"/>
            <a:r>
              <a:rPr lang="en-US" sz="2000" dirty="0">
                <a:latin typeface="Arial" charset="0"/>
              </a:rPr>
              <a:t>In many sub-fields of physics that deal with microscopic particles (including condensed matter physics, physics of high energies, astrophysics, etc.), a convenient unit for energy is an </a:t>
            </a:r>
            <a:r>
              <a:rPr lang="en-US" sz="2000" b="1" i="1" dirty="0">
                <a:latin typeface="Arial" charset="0"/>
              </a:rPr>
              <a:t>electron-Volt</a:t>
            </a:r>
            <a:r>
              <a:rPr lang="en-US" sz="2000" dirty="0">
                <a:latin typeface="Arial" charset="0"/>
              </a:rPr>
              <a:t> (the kinetic energy acquired by an electron accelerated by the electrostatic potential difference in 1 V).</a:t>
            </a:r>
          </a:p>
        </p:txBody>
      </p:sp>
      <p:sp>
        <p:nvSpPr>
          <p:cNvPr id="9226" name="Rectangle 9"/>
          <p:cNvSpPr>
            <a:spLocks noChangeArrowheads="1"/>
          </p:cNvSpPr>
          <p:nvPr/>
        </p:nvSpPr>
        <p:spPr bwMode="auto">
          <a:xfrm>
            <a:off x="720725" y="5165724"/>
            <a:ext cx="3200400" cy="396875"/>
          </a:xfrm>
          <a:prstGeom prst="rect">
            <a:avLst/>
          </a:prstGeom>
          <a:noFill/>
          <a:ln w="9525">
            <a:noFill/>
            <a:miter lim="800000"/>
            <a:headEnd/>
            <a:tailEnd/>
          </a:ln>
        </p:spPr>
        <p:txBody>
          <a:bodyPr wrap="square">
            <a:spAutoFit/>
          </a:bodyPr>
          <a:lstStyle/>
          <a:p>
            <a:pPr algn="ctr">
              <a:spcBef>
                <a:spcPct val="50000"/>
              </a:spcBef>
            </a:pPr>
            <a:r>
              <a:rPr lang="en-US" sz="2000" dirty="0">
                <a:latin typeface="Arial" charset="0"/>
              </a:rPr>
              <a:t>1 eV</a:t>
            </a:r>
            <a:r>
              <a:rPr lang="en-US" sz="2000" i="1" dirty="0">
                <a:latin typeface="Arial" charset="0"/>
              </a:rPr>
              <a:t> </a:t>
            </a:r>
            <a:r>
              <a:rPr lang="en-US" sz="2000" dirty="0">
                <a:latin typeface="Arial" charset="0"/>
              </a:rPr>
              <a:t>= </a:t>
            </a:r>
            <a:r>
              <a:rPr lang="en-US" sz="2000" dirty="0">
                <a:latin typeface="Arial" charset="0"/>
                <a:sym typeface="Symbol" pitchFamily="18" charset="2"/>
              </a:rPr>
              <a:t>1.6 </a:t>
            </a:r>
            <a:r>
              <a:rPr lang="en-US" sz="2000" dirty="0">
                <a:latin typeface="Arial" charset="0"/>
                <a:cs typeface="Arial" charset="0"/>
                <a:sym typeface="Symbol" pitchFamily="18" charset="2"/>
              </a:rPr>
              <a:t>×</a:t>
            </a:r>
            <a:r>
              <a:rPr lang="en-US" sz="2000" dirty="0">
                <a:latin typeface="Arial" charset="0"/>
                <a:sym typeface="Symbol" pitchFamily="18" charset="2"/>
              </a:rPr>
              <a:t> 10</a:t>
            </a:r>
            <a:r>
              <a:rPr lang="en-US" sz="2000" baseline="30000" dirty="0">
                <a:latin typeface="Arial" charset="0"/>
                <a:sym typeface="Symbol" pitchFamily="18" charset="2"/>
              </a:rPr>
              <a:t>-19 </a:t>
            </a:r>
            <a:r>
              <a:rPr lang="en-US" sz="2000" dirty="0">
                <a:latin typeface="Arial" charset="0"/>
                <a:sym typeface="Symbol" pitchFamily="18" charset="2"/>
              </a:rPr>
              <a:t>J</a:t>
            </a:r>
          </a:p>
        </p:txBody>
      </p:sp>
      <p:graphicFrame>
        <p:nvGraphicFramePr>
          <p:cNvPr id="9219" name="Object 10"/>
          <p:cNvGraphicFramePr>
            <a:graphicFrameLocks noChangeAspect="1"/>
          </p:cNvGraphicFramePr>
          <p:nvPr>
            <p:extLst>
              <p:ext uri="{D42A27DB-BD31-4B8C-83A1-F6EECF244321}">
                <p14:modId xmlns:p14="http://schemas.microsoft.com/office/powerpoint/2010/main" val="2638190967"/>
              </p:ext>
            </p:extLst>
          </p:nvPr>
        </p:nvGraphicFramePr>
        <p:xfrm>
          <a:off x="2320925" y="5711825"/>
          <a:ext cx="6569075" cy="1066800"/>
        </p:xfrm>
        <a:graphic>
          <a:graphicData uri="http://schemas.openxmlformats.org/presentationml/2006/ole">
            <mc:AlternateContent xmlns:mc="http://schemas.openxmlformats.org/markup-compatibility/2006">
              <mc:Choice xmlns:v="urn:schemas-microsoft-com:vml" Requires="v">
                <p:oleObj name="Equation" r:id="rId5" imgW="2831760" imgH="457200" progId="Equation.3">
                  <p:embed/>
                </p:oleObj>
              </mc:Choice>
              <mc:Fallback>
                <p:oleObj name="Equation" r:id="rId5" imgW="2831760" imgH="457200" progId="Equation.3">
                  <p:embed/>
                  <p:pic>
                    <p:nvPicPr>
                      <p:cNvPr id="9219"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20925" y="5711825"/>
                        <a:ext cx="6569075" cy="1066800"/>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a:extLst>
              <a:ext uri="{FF2B5EF4-FFF2-40B4-BE49-F238E27FC236}">
                <a16:creationId xmlns:a16="http://schemas.microsoft.com/office/drawing/2014/main" id="{B1360E22-51B6-4BA1-B2AE-DB061B5ED26C}"/>
              </a:ext>
            </a:extLst>
          </p:cNvPr>
          <p:cNvSpPr>
            <a:spLocks noChangeArrowheads="1"/>
          </p:cNvSpPr>
          <p:nvPr/>
        </p:nvSpPr>
        <p:spPr bwMode="auto">
          <a:xfrm>
            <a:off x="4419599" y="5145721"/>
            <a:ext cx="3048001" cy="400110"/>
          </a:xfrm>
          <a:prstGeom prst="rect">
            <a:avLst/>
          </a:prstGeom>
          <a:noFill/>
          <a:ln w="9525">
            <a:noFill/>
            <a:miter lim="800000"/>
            <a:headEnd/>
            <a:tailEnd/>
          </a:ln>
        </p:spPr>
        <p:txBody>
          <a:bodyPr wrap="square">
            <a:spAutoFit/>
          </a:bodyPr>
          <a:lstStyle/>
          <a:p>
            <a:pPr algn="ctr">
              <a:spcBef>
                <a:spcPct val="50000"/>
              </a:spcBef>
            </a:pPr>
            <a:r>
              <a:rPr lang="en-US" sz="2000" b="1" dirty="0">
                <a:latin typeface="Arial" charset="0"/>
              </a:rPr>
              <a:t>k</a:t>
            </a:r>
            <a:r>
              <a:rPr lang="en-US" sz="2000" b="1" baseline="-25000" dirty="0">
                <a:latin typeface="Arial" charset="0"/>
              </a:rPr>
              <a:t>B</a:t>
            </a:r>
            <a:r>
              <a:rPr lang="en-US" sz="2000" b="1" dirty="0">
                <a:latin typeface="Arial" charset="0"/>
              </a:rPr>
              <a:t> = </a:t>
            </a:r>
            <a:r>
              <a:rPr lang="en-US" sz="2000" b="1" dirty="0">
                <a:latin typeface="Arial" charset="0"/>
                <a:sym typeface="Symbol" pitchFamily="18" charset="2"/>
              </a:rPr>
              <a:t>8.62x10</a:t>
            </a:r>
            <a:r>
              <a:rPr lang="en-US" sz="2000" b="1" baseline="30000" dirty="0">
                <a:latin typeface="Arial" charset="0"/>
                <a:sym typeface="Symbol" pitchFamily="18" charset="2"/>
              </a:rPr>
              <a:t>-5 </a:t>
            </a:r>
            <a:r>
              <a:rPr lang="en-US" sz="2000" b="1" dirty="0" err="1">
                <a:latin typeface="Arial" charset="0"/>
                <a:sym typeface="Symbol" pitchFamily="18" charset="2"/>
              </a:rPr>
              <a:t>ev</a:t>
            </a:r>
            <a:r>
              <a:rPr lang="en-US" sz="2000" b="1" dirty="0">
                <a:latin typeface="Arial" charset="0"/>
                <a:sym typeface="Symbol" pitchFamily="18" charset="2"/>
              </a:rPr>
              <a:t>/K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25"/>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922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221"/>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92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p:bldP spid="9224" grpId="0"/>
      <p:bldP spid="9225" grpId="0"/>
      <p:bldP spid="9226"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685800" y="228600"/>
            <a:ext cx="7772400" cy="457200"/>
          </a:xfrm>
          <a:solidFill>
            <a:srgbClr val="0000FF"/>
          </a:solidFill>
        </p:spPr>
        <p:txBody>
          <a:bodyPr/>
          <a:lstStyle/>
          <a:p>
            <a:pPr eaLnBrk="1" hangingPunct="1"/>
            <a:r>
              <a:rPr lang="en-US" sz="2800" b="1">
                <a:solidFill>
                  <a:schemeClr val="bg1"/>
                </a:solidFill>
                <a:latin typeface="Times New Roman" pitchFamily="18" charset="0"/>
              </a:rPr>
              <a:t>Comparison with Experiment</a:t>
            </a:r>
          </a:p>
        </p:txBody>
      </p:sp>
      <p:graphicFrame>
        <p:nvGraphicFramePr>
          <p:cNvPr id="11266" name="Object 3"/>
          <p:cNvGraphicFramePr>
            <a:graphicFrameLocks noChangeAspect="1"/>
          </p:cNvGraphicFramePr>
          <p:nvPr/>
        </p:nvGraphicFramePr>
        <p:xfrm>
          <a:off x="4191000" y="952500"/>
          <a:ext cx="2008188" cy="1004888"/>
        </p:xfrm>
        <a:graphic>
          <a:graphicData uri="http://schemas.openxmlformats.org/presentationml/2006/ole">
            <mc:AlternateContent xmlns:mc="http://schemas.openxmlformats.org/markup-compatibility/2006">
              <mc:Choice xmlns:v="urn:schemas-microsoft-com:vml" Requires="v">
                <p:oleObj name="Equation" r:id="rId3" imgW="787320" imgH="393480" progId="Equation.3">
                  <p:embed/>
                </p:oleObj>
              </mc:Choice>
              <mc:Fallback>
                <p:oleObj name="Equation" r:id="rId3" imgW="787320" imgH="393480" progId="Equation.3">
                  <p:embed/>
                  <p:pic>
                    <p:nvPicPr>
                      <p:cNvPr id="11266"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952500"/>
                        <a:ext cx="2008188"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1269" name="Rectangle 4"/>
          <p:cNvSpPr>
            <a:spLocks noChangeArrowheads="1"/>
          </p:cNvSpPr>
          <p:nvPr/>
        </p:nvSpPr>
        <p:spPr bwMode="auto">
          <a:xfrm>
            <a:off x="6248400" y="914400"/>
            <a:ext cx="2514600" cy="1006475"/>
          </a:xfrm>
          <a:prstGeom prst="rect">
            <a:avLst/>
          </a:prstGeom>
          <a:noFill/>
          <a:ln w="9525">
            <a:noFill/>
            <a:miter lim="800000"/>
            <a:headEnd/>
            <a:tailEnd/>
          </a:ln>
        </p:spPr>
        <p:txBody>
          <a:bodyPr>
            <a:spAutoFit/>
          </a:bodyPr>
          <a:lstStyle/>
          <a:p>
            <a:pPr algn="ctr"/>
            <a:r>
              <a:rPr lang="en-US" sz="2000">
                <a:latin typeface="Arial" charset="0"/>
              </a:rPr>
              <a:t>for a point mass with three degrees of freedom </a:t>
            </a:r>
          </a:p>
        </p:txBody>
      </p:sp>
      <p:graphicFrame>
        <p:nvGraphicFramePr>
          <p:cNvPr id="11325" name="Group 61"/>
          <p:cNvGraphicFramePr>
            <a:graphicFrameLocks noGrp="1"/>
          </p:cNvGraphicFramePr>
          <p:nvPr/>
        </p:nvGraphicFramePr>
        <p:xfrm>
          <a:off x="228600" y="838200"/>
          <a:ext cx="3733800" cy="5867402"/>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a:ln>
                            <a:noFill/>
                          </a:ln>
                          <a:solidFill>
                            <a:schemeClr val="tx1"/>
                          </a:solidFill>
                          <a:effectLst/>
                          <a:latin typeface="Arial" charset="0"/>
                        </a:rPr>
                        <a:t>dU/dT </a:t>
                      </a:r>
                      <a:r>
                        <a:rPr kumimoji="0" lang="en-US" sz="1800" b="1" i="0" u="none" strike="noStrike" cap="none" normalizeH="0" baseline="0">
                          <a:ln>
                            <a:noFill/>
                          </a:ln>
                          <a:solidFill>
                            <a:schemeClr val="tx1"/>
                          </a:solidFill>
                          <a:effectLst/>
                          <a:latin typeface="Arial" charset="0"/>
                        </a:rPr>
                        <a:t>(300K)</a:t>
                      </a:r>
                      <a:r>
                        <a:rPr kumimoji="0" lang="en-US" sz="1800" b="0" i="0" u="none" strike="noStrike" cap="none" normalizeH="0" baseline="0">
                          <a:ln>
                            <a:noFill/>
                          </a:ln>
                          <a:solidFill>
                            <a:schemeClr val="tx1"/>
                          </a:solidFill>
                          <a:effectLst/>
                          <a:latin typeface="Arial" charset="0"/>
                        </a:rPr>
                        <a:t> (J/K</a:t>
                      </a:r>
                      <a:r>
                        <a:rPr kumimoji="0" lang="en-US" sz="1800" b="0" i="0" u="none" strike="noStrike" cap="none" normalizeH="0" baseline="0">
                          <a:ln>
                            <a:noFill/>
                          </a:ln>
                          <a:solidFill>
                            <a:schemeClr val="tx1"/>
                          </a:solidFill>
                          <a:effectLst/>
                          <a:latin typeface="Arial" charset="0"/>
                          <a:cs typeface="Arial" charset="0"/>
                        </a:rPr>
                        <a:t>·mole</a:t>
                      </a:r>
                      <a:r>
                        <a:rPr kumimoji="0" lang="en-US" sz="1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Monatomic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Helium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Argon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Neon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12.7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Krypton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Diatomic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H</a:t>
                      </a:r>
                      <a:r>
                        <a:rPr kumimoji="0" lang="en-US" sz="2000" b="0" i="0" u="none" strike="noStrike" cap="none" normalizeH="0" baseline="-25000">
                          <a:ln>
                            <a:noFill/>
                          </a:ln>
                          <a:solidFill>
                            <a:schemeClr val="tx1"/>
                          </a:solidFill>
                          <a:effectLst/>
                          <a:latin typeface="Arial" charset="0"/>
                        </a:rPr>
                        <a:t>2</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N</a:t>
                      </a:r>
                      <a:r>
                        <a:rPr kumimoji="0" lang="en-US" sz="2000" b="0" i="0" u="none" strike="noStrike" cap="none" normalizeH="0" baseline="-25000">
                          <a:ln>
                            <a:noFill/>
                          </a:ln>
                          <a:solidFill>
                            <a:schemeClr val="tx1"/>
                          </a:solidFill>
                          <a:effectLst/>
                          <a:latin typeface="Arial" charset="0"/>
                        </a:rPr>
                        <a:t>2</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O</a:t>
                      </a:r>
                      <a:r>
                        <a:rPr kumimoji="0" lang="en-US" sz="2000" b="0" i="0" u="none" strike="noStrike" cap="none" normalizeH="0" baseline="-25000">
                          <a:ln>
                            <a:noFill/>
                          </a:ln>
                          <a:solidFill>
                            <a:schemeClr val="tx1"/>
                          </a:solidFill>
                          <a:effectLst/>
                          <a:latin typeface="Arial" charset="0"/>
                        </a:rPr>
                        <a:t>2</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CO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Polyatomic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H</a:t>
                      </a:r>
                      <a:r>
                        <a:rPr kumimoji="0" lang="en-US" sz="2000" b="0" i="0" u="none" strike="noStrike" cap="none" normalizeH="0" baseline="-25000">
                          <a:ln>
                            <a:noFill/>
                          </a:ln>
                          <a:solidFill>
                            <a:schemeClr val="tx1"/>
                          </a:solidFill>
                          <a:effectLst/>
                          <a:latin typeface="Arial" charset="0"/>
                        </a:rPr>
                        <a:t>2</a:t>
                      </a:r>
                      <a:r>
                        <a:rPr kumimoji="0" lang="en-US" sz="2000" b="0" i="0" u="none" strike="noStrike" cap="none" normalizeH="0" baseline="0">
                          <a:ln>
                            <a:noFill/>
                          </a:ln>
                          <a:solidFill>
                            <a:schemeClr val="tx1"/>
                          </a:solidFill>
                          <a:effectLst/>
                          <a:latin typeface="Arial" charset="0"/>
                        </a:rPr>
                        <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CO</a:t>
                      </a:r>
                      <a:r>
                        <a:rPr kumimoji="0" lang="en-US" sz="2000" b="0" i="0" u="none" strike="noStrike" cap="none" normalizeH="0" baseline="-25000">
                          <a:ln>
                            <a:noFill/>
                          </a:ln>
                          <a:solidFill>
                            <a:schemeClr val="tx1"/>
                          </a:solidFill>
                          <a:effectLst/>
                          <a:latin typeface="Arial" charset="0"/>
                        </a:rPr>
                        <a:t>2</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11317" name="Rectangle 52"/>
          <p:cNvSpPr>
            <a:spLocks noChangeArrowheads="1"/>
          </p:cNvSpPr>
          <p:nvPr/>
        </p:nvSpPr>
        <p:spPr bwMode="auto">
          <a:xfrm>
            <a:off x="4038600" y="1981200"/>
            <a:ext cx="4800600" cy="1311275"/>
          </a:xfrm>
          <a:prstGeom prst="rect">
            <a:avLst/>
          </a:prstGeom>
          <a:noFill/>
          <a:ln w="9525">
            <a:noFill/>
            <a:miter lim="800000"/>
            <a:headEnd/>
            <a:tailEnd/>
          </a:ln>
        </p:spPr>
        <p:txBody>
          <a:bodyPr>
            <a:spAutoFit/>
          </a:bodyPr>
          <a:lstStyle/>
          <a:p>
            <a:pPr algn="just"/>
            <a:r>
              <a:rPr lang="en-US" sz="2000" b="1" i="1" dirty="0">
                <a:latin typeface="Arial" charset="0"/>
              </a:rPr>
              <a:t>Testable prediction:</a:t>
            </a:r>
            <a:r>
              <a:rPr lang="en-US" sz="2000" dirty="0">
                <a:latin typeface="Arial" charset="0"/>
              </a:rPr>
              <a:t> if we put a known </a:t>
            </a:r>
            <a:r>
              <a:rPr lang="en-US" sz="2000" b="1" i="1" dirty="0" err="1">
                <a:latin typeface="Arial" charset="0"/>
              </a:rPr>
              <a:t>dU</a:t>
            </a:r>
            <a:r>
              <a:rPr lang="en-US" sz="2000" b="1" i="1" dirty="0">
                <a:latin typeface="Arial" charset="0"/>
              </a:rPr>
              <a:t> </a:t>
            </a:r>
            <a:r>
              <a:rPr lang="en-US" sz="2000" dirty="0">
                <a:latin typeface="Arial" charset="0"/>
              </a:rPr>
              <a:t>into a sample of gas, and measure the resulting change </a:t>
            </a:r>
            <a:r>
              <a:rPr lang="en-US" sz="2000" b="1" i="1" dirty="0">
                <a:latin typeface="Arial" charset="0"/>
              </a:rPr>
              <a:t>dT</a:t>
            </a:r>
            <a:r>
              <a:rPr lang="en-US" sz="2000" dirty="0">
                <a:latin typeface="Arial" charset="0"/>
              </a:rPr>
              <a:t>, we expect to get</a:t>
            </a:r>
          </a:p>
        </p:txBody>
      </p:sp>
      <mc:AlternateContent xmlns:mc="http://schemas.openxmlformats.org/markup-compatibility/2006">
        <mc:Choice xmlns:a14="http://schemas.microsoft.com/office/drawing/2010/main" Requires="a14">
          <p:sp>
            <p:nvSpPr>
              <p:cNvPr id="11267" name="Object 53"/>
              <p:cNvSpPr txBox="1"/>
              <p:nvPr/>
            </p:nvSpPr>
            <p:spPr bwMode="auto">
              <a:xfrm>
                <a:off x="4451350" y="3267075"/>
                <a:ext cx="4311650" cy="20224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𝑑𝑈</m:t>
                          </m:r>
                        </m:num>
                        <m:den>
                          <m:r>
                            <a:rPr lang="en-US" i="1">
                              <a:solidFill>
                                <a:srgbClr val="000000"/>
                              </a:solidFill>
                              <a:latin typeface="Cambria Math" panose="02040503050406030204" pitchFamily="18" charset="0"/>
                            </a:rPr>
                            <m:t>𝑑𝑇</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3</m:t>
                          </m:r>
                        </m:num>
                        <m:den>
                          <m:r>
                            <a:rPr lang="en-US" i="1">
                              <a:solidFill>
                                <a:srgbClr val="000000"/>
                              </a:solidFill>
                              <a:latin typeface="Cambria Math" panose="02040503050406030204" pitchFamily="18" charset="0"/>
                            </a:rPr>
                            <m:t>2</m:t>
                          </m:r>
                        </m:den>
                      </m:f>
                      <m:r>
                        <a:rPr lang="en-US" i="1">
                          <a:solidFill>
                            <a:srgbClr val="000000"/>
                          </a:solidFill>
                          <a:latin typeface="Cambria Math" panose="02040503050406030204" pitchFamily="18" charset="0"/>
                        </a:rPr>
                        <m:t>𝑁</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𝑘</m:t>
                          </m:r>
                        </m:e>
                        <m:sub>
                          <m:r>
                            <a:rPr lang="en-US" i="1">
                              <a:solidFill>
                                <a:srgbClr val="000000"/>
                              </a:solidFill>
                              <a:latin typeface="Cambria Math" panose="02040503050406030204" pitchFamily="18" charset="0"/>
                            </a:rPr>
                            <m:t>𝐵</m:t>
                          </m:r>
                        </m:sub>
                      </m:sSub>
                    </m:oMath>
                    <m:oMath xmlns:m="http://schemas.openxmlformats.org/officeDocument/2006/math">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3</m:t>
                          </m:r>
                        </m:num>
                        <m:den>
                          <m:r>
                            <a:rPr lang="en-US" i="1">
                              <a:solidFill>
                                <a:srgbClr val="000000"/>
                              </a:solidFill>
                              <a:latin typeface="Cambria Math" panose="02040503050406030204" pitchFamily="18" charset="0"/>
                            </a:rPr>
                            <m:t>2</m:t>
                          </m:r>
                        </m:den>
                      </m:f>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6×1</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0</m:t>
                              </m:r>
                            </m:e>
                            <m:sup>
                              <m:r>
                                <a:rPr lang="en-US" i="1">
                                  <a:solidFill>
                                    <a:srgbClr val="000000"/>
                                  </a:solidFill>
                                  <a:latin typeface="Cambria Math" panose="02040503050406030204" pitchFamily="18" charset="0"/>
                                </a:rPr>
                                <m:t>23</m:t>
                              </m:r>
                            </m:sup>
                          </m:sSup>
                          <m:r>
                            <a:rPr lang="en-US" i="1">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mol</m:t>
                          </m:r>
                          <m:sSup>
                            <m:sSupPr>
                              <m:ctrlPr>
                                <a:rPr lang="en-US" i="1">
                                  <a:solidFill>
                                    <a:srgbClr val="000000"/>
                                  </a:solidFill>
                                  <a:latin typeface="Cambria Math" panose="02040503050406030204" pitchFamily="18" charset="0"/>
                                </a:rPr>
                              </m:ctrlPr>
                            </m:sSupPr>
                            <m:e>
                              <m:r>
                                <m:rPr>
                                  <m:nor/>
                                </m:rPr>
                                <a:rPr lang="en-US" i="0">
                                  <a:solidFill>
                                    <a:srgbClr val="000000"/>
                                  </a:solidFill>
                                  <a:latin typeface="Cambria Math" panose="02040503050406030204" pitchFamily="18" charset="0"/>
                                </a:rPr>
                                <m:t>e</m:t>
                              </m:r>
                            </m:e>
                            <m:sup>
                              <m:r>
                                <m:rPr>
                                  <m:nor/>
                                </m:rPr>
                                <a:rPr lang="en-US" i="0">
                                  <a:solidFill>
                                    <a:srgbClr val="000000"/>
                                  </a:solidFill>
                                  <a:latin typeface="Cambria Math" panose="02040503050406030204" pitchFamily="18" charset="0"/>
                                </a:rPr>
                                <m:t>−1</m:t>
                              </m:r>
                            </m:sup>
                          </m:sSup>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1.38×1</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0</m:t>
                              </m:r>
                            </m:e>
                            <m:sup>
                              <m:r>
                                <a:rPr lang="en-US" i="1">
                                  <a:solidFill>
                                    <a:srgbClr val="000000"/>
                                  </a:solidFill>
                                  <a:latin typeface="Cambria Math" panose="02040503050406030204" pitchFamily="18" charset="0"/>
                                </a:rPr>
                                <m:t>−23</m:t>
                              </m:r>
                            </m:sup>
                          </m:sSup>
                          <m:r>
                            <a:rPr lang="en-US" i="1">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J</m:t>
                          </m:r>
                          <m:r>
                            <m:rPr>
                              <m:nor/>
                            </m:rPr>
                            <a:rPr lang="en-US" i="0">
                              <a:solidFill>
                                <a:srgbClr val="000000"/>
                              </a:solidFill>
                              <a:latin typeface="Cambria Math" panose="02040503050406030204" pitchFamily="18" charset="0"/>
                            </a:rPr>
                            <m:t>/</m:t>
                          </m:r>
                          <m:r>
                            <m:rPr>
                              <m:nor/>
                            </m:rPr>
                            <a:rPr lang="en-US" i="0">
                              <a:solidFill>
                                <a:srgbClr val="000000"/>
                              </a:solidFill>
                              <a:latin typeface="Cambria Math" panose="02040503050406030204" pitchFamily="18" charset="0"/>
                            </a:rPr>
                            <m:t>K</m:t>
                          </m:r>
                        </m:e>
                      </m:d>
                    </m:oMath>
                    <m:oMath xmlns:m="http://schemas.openxmlformats.org/officeDocument/2006/math">
                      <m:r>
                        <a:rPr lang="en-US" i="1">
                          <a:solidFill>
                            <a:srgbClr val="000000"/>
                          </a:solidFill>
                          <a:latin typeface="Cambria Math" panose="02040503050406030204" pitchFamily="18" charset="0"/>
                        </a:rPr>
                        <m:t>=12.5 </m:t>
                      </m:r>
                      <m:r>
                        <m:rPr>
                          <m:nor/>
                        </m:rPr>
                        <a:rPr lang="en-US" i="0">
                          <a:solidFill>
                            <a:srgbClr val="000000"/>
                          </a:solidFill>
                          <a:latin typeface="Cambria Math" panose="02040503050406030204" pitchFamily="18" charset="0"/>
                        </a:rPr>
                        <m:t>J</m:t>
                      </m:r>
                      <m:r>
                        <m:rPr>
                          <m:nor/>
                        </m:rPr>
                        <a:rPr lang="en-US" i="0">
                          <a:solidFill>
                            <a:srgbClr val="000000"/>
                          </a:solidFill>
                          <a:latin typeface="Cambria Math" panose="02040503050406030204" pitchFamily="18" charset="0"/>
                        </a:rPr>
                        <m:t>/(</m:t>
                      </m:r>
                      <m:r>
                        <m:rPr>
                          <m:nor/>
                        </m:rPr>
                        <a:rPr lang="en-US" i="0">
                          <a:solidFill>
                            <a:srgbClr val="000000"/>
                          </a:solidFill>
                          <a:latin typeface="Cambria Math" panose="02040503050406030204" pitchFamily="18" charset="0"/>
                        </a:rPr>
                        <m:t>K</m:t>
                      </m:r>
                      <m:r>
                        <a:rPr lang="en-US" i="1">
                          <a:solidFill>
                            <a:srgbClr val="000000"/>
                          </a:solidFill>
                          <a:latin typeface="Cambria Math" panose="02040503050406030204" pitchFamily="18" charset="0"/>
                        </a:rPr>
                        <m:t>⋅</m:t>
                      </m:r>
                      <m:r>
                        <m:rPr>
                          <m:nor/>
                        </m:rPr>
                        <a:rPr lang="en-US" i="0">
                          <a:solidFill>
                            <a:srgbClr val="000000"/>
                          </a:solidFill>
                          <a:latin typeface="Cambria Math" panose="02040503050406030204" pitchFamily="18" charset="0"/>
                        </a:rPr>
                        <m:t>mole</m:t>
                      </m:r>
                      <m:r>
                        <m:rPr>
                          <m:nor/>
                        </m:rPr>
                        <a:rPr lang="en-US" b="0" i="0" smtClean="0">
                          <a:solidFill>
                            <a:srgbClr val="000000"/>
                          </a:solidFill>
                          <a:latin typeface="Cambria Math" panose="02040503050406030204" pitchFamily="18" charset="0"/>
                        </a:rPr>
                        <m:t>)</m:t>
                      </m:r>
                    </m:oMath>
                  </m:oMathPara>
                </a14:m>
                <a:endParaRPr lang="en-US" dirty="0"/>
              </a:p>
            </p:txBody>
          </p:sp>
        </mc:Choice>
        <mc:Fallback>
          <p:sp>
            <p:nvSpPr>
              <p:cNvPr id="11267" name="Object 53"/>
              <p:cNvSpPr txBox="1">
                <a:spLocks noRot="1" noChangeAspect="1" noMove="1" noResize="1" noEditPoints="1" noAdjustHandles="1" noChangeArrowheads="1" noChangeShapeType="1" noTextEdit="1"/>
              </p:cNvSpPr>
              <p:nvPr/>
            </p:nvSpPr>
            <p:spPr bwMode="auto">
              <a:xfrm>
                <a:off x="4451350" y="3267075"/>
                <a:ext cx="4311650" cy="2022475"/>
              </a:xfrm>
              <a:prstGeom prst="rect">
                <a:avLst/>
              </a:prstGeom>
              <a:blipFill>
                <a:blip r:embed="rId5"/>
                <a:stretch>
                  <a:fillRect b="-3614"/>
                </a:stretch>
              </a:blipFill>
              <a:ln>
                <a:noFill/>
              </a:ln>
            </p:spPr>
            <p:txBody>
              <a:bodyPr/>
              <a:lstStyle/>
              <a:p>
                <a:r>
                  <a:rPr lang="en-US">
                    <a:noFill/>
                  </a:rPr>
                  <a:t> </a:t>
                </a:r>
              </a:p>
            </p:txBody>
          </p:sp>
        </mc:Fallback>
      </mc:AlternateContent>
      <p:sp>
        <p:nvSpPr>
          <p:cNvPr id="11318" name="Rectangle 54"/>
          <p:cNvSpPr>
            <a:spLocks noChangeArrowheads="1"/>
          </p:cNvSpPr>
          <p:nvPr/>
        </p:nvSpPr>
        <p:spPr bwMode="auto">
          <a:xfrm>
            <a:off x="4038600" y="5410200"/>
            <a:ext cx="4876800" cy="1311275"/>
          </a:xfrm>
          <a:prstGeom prst="rect">
            <a:avLst/>
          </a:prstGeom>
          <a:noFill/>
          <a:ln w="9525">
            <a:noFill/>
            <a:miter lim="800000"/>
            <a:headEnd/>
            <a:tailEnd/>
          </a:ln>
        </p:spPr>
        <p:txBody>
          <a:bodyPr>
            <a:spAutoFit/>
          </a:bodyPr>
          <a:lstStyle/>
          <a:p>
            <a:pPr algn="just"/>
            <a:r>
              <a:rPr lang="en-US" sz="2000" b="1" i="1" dirty="0">
                <a:latin typeface="Arial" charset="0"/>
              </a:rPr>
              <a:t>Conclusion:</a:t>
            </a:r>
            <a:r>
              <a:rPr lang="en-US" sz="2000" dirty="0">
                <a:latin typeface="Arial" charset="0"/>
              </a:rPr>
              <a:t> diatomic and polyatomic gases can store thermal energy in forms other than the translational kinetic energy of the molecules.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7" grpId="0"/>
      <p:bldP spid="113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85800" y="152400"/>
            <a:ext cx="7772400" cy="457200"/>
          </a:xfrm>
          <a:solidFill>
            <a:srgbClr val="0000FF"/>
          </a:solidFill>
        </p:spPr>
        <p:txBody>
          <a:bodyPr/>
          <a:lstStyle/>
          <a:p>
            <a:pPr eaLnBrk="1" hangingPunct="1"/>
            <a:r>
              <a:rPr lang="en-US" sz="2800" b="1">
                <a:solidFill>
                  <a:schemeClr val="bg1"/>
                </a:solidFill>
                <a:latin typeface="Times New Roman" pitchFamily="18" charset="0"/>
              </a:rPr>
              <a:t>Degrees of Freedom</a:t>
            </a:r>
          </a:p>
        </p:txBody>
      </p:sp>
      <p:sp>
        <p:nvSpPr>
          <p:cNvPr id="12292" name="Rectangle 3"/>
          <p:cNvSpPr>
            <a:spLocks noChangeArrowheads="1"/>
          </p:cNvSpPr>
          <p:nvPr/>
        </p:nvSpPr>
        <p:spPr bwMode="auto">
          <a:xfrm>
            <a:off x="228600" y="685800"/>
            <a:ext cx="8534400" cy="669925"/>
          </a:xfrm>
          <a:prstGeom prst="rect">
            <a:avLst/>
          </a:prstGeom>
          <a:noFill/>
          <a:ln w="9525">
            <a:noFill/>
            <a:miter lim="800000"/>
            <a:headEnd/>
            <a:tailEnd/>
          </a:ln>
        </p:spPr>
        <p:txBody>
          <a:bodyPr>
            <a:spAutoFit/>
          </a:bodyPr>
          <a:lstStyle/>
          <a:p>
            <a:r>
              <a:rPr lang="en-US" sz="1900" dirty="0">
                <a:latin typeface="Arial" charset="0"/>
              </a:rPr>
              <a:t>Indeed, polyatomic molecules have more than just three degrees of freedom – they rotate and vibrate.</a:t>
            </a:r>
          </a:p>
        </p:txBody>
      </p:sp>
      <p:graphicFrame>
        <p:nvGraphicFramePr>
          <p:cNvPr id="12290" name="Object 4"/>
          <p:cNvGraphicFramePr>
            <a:graphicFrameLocks noChangeAspect="1"/>
          </p:cNvGraphicFramePr>
          <p:nvPr/>
        </p:nvGraphicFramePr>
        <p:xfrm>
          <a:off x="228600" y="4170363"/>
          <a:ext cx="5562600" cy="769937"/>
        </p:xfrm>
        <a:graphic>
          <a:graphicData uri="http://schemas.openxmlformats.org/presentationml/2006/ole">
            <mc:AlternateContent xmlns:mc="http://schemas.openxmlformats.org/markup-compatibility/2006">
              <mc:Choice xmlns:v="urn:schemas-microsoft-com:vml" Requires="v">
                <p:oleObj name="Equation" r:id="rId3" imgW="2844720" imgH="393480" progId="Equation.3">
                  <p:embed/>
                </p:oleObj>
              </mc:Choice>
              <mc:Fallback>
                <p:oleObj name="Equation" r:id="rId3" imgW="2844720" imgH="393480" progId="Equation.3">
                  <p:embed/>
                  <p:pic>
                    <p:nvPicPr>
                      <p:cNvPr id="1229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170363"/>
                        <a:ext cx="5562600" cy="769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3" name="Rectangle 5"/>
          <p:cNvSpPr>
            <a:spLocks noChangeArrowheads="1"/>
          </p:cNvSpPr>
          <p:nvPr/>
        </p:nvSpPr>
        <p:spPr bwMode="auto">
          <a:xfrm>
            <a:off x="228600" y="2362200"/>
            <a:ext cx="8610600" cy="1658938"/>
          </a:xfrm>
          <a:prstGeom prst="rect">
            <a:avLst/>
          </a:prstGeom>
          <a:noFill/>
          <a:ln w="9525">
            <a:noFill/>
            <a:miter lim="800000"/>
            <a:headEnd/>
            <a:tailEnd/>
          </a:ln>
        </p:spPr>
        <p:txBody>
          <a:bodyPr>
            <a:spAutoFit/>
          </a:bodyPr>
          <a:lstStyle/>
          <a:p>
            <a:pPr algn="just"/>
            <a:r>
              <a:rPr lang="en-US" sz="1900" dirty="0">
                <a:latin typeface="Arial" charset="0"/>
              </a:rPr>
              <a:t>Thus, for instance, the degrees of freedom of an ideal gas, in a thermodynamic description, are </a:t>
            </a:r>
            <a:r>
              <a:rPr lang="en-US" sz="1900" b="1" i="1" dirty="0">
                <a:latin typeface="Arial" charset="0"/>
              </a:rPr>
              <a:t>P</a:t>
            </a:r>
            <a:r>
              <a:rPr lang="en-US" sz="1900" dirty="0">
                <a:latin typeface="Arial" charset="0"/>
              </a:rPr>
              <a:t> and </a:t>
            </a:r>
            <a:r>
              <a:rPr lang="en-US" sz="1900" b="1" i="1" dirty="0">
                <a:latin typeface="Arial" charset="0"/>
              </a:rPr>
              <a:t>V</a:t>
            </a:r>
            <a:r>
              <a:rPr lang="en-US" sz="1900" dirty="0">
                <a:latin typeface="Arial" charset="0"/>
              </a:rPr>
              <a:t> (or a pair of other variables). </a:t>
            </a:r>
          </a:p>
          <a:p>
            <a:pPr algn="just"/>
            <a:endParaRPr lang="en-US" sz="800" dirty="0">
              <a:latin typeface="Arial" charset="0"/>
            </a:endParaRPr>
          </a:p>
          <a:p>
            <a:pPr algn="just"/>
            <a:r>
              <a:rPr lang="en-US" sz="1900" dirty="0">
                <a:latin typeface="Arial" charset="0"/>
              </a:rPr>
              <a:t>The independent coordinates that describe the position of a mechanical system in space - e.g., for a rigid body, it is sufficient to specify the coordinates of its center of mass (</a:t>
            </a:r>
            <a:r>
              <a:rPr lang="en-US" sz="1900" i="1" dirty="0">
                <a:latin typeface="Arial" charset="0"/>
              </a:rPr>
              <a:t>x</a:t>
            </a:r>
            <a:r>
              <a:rPr lang="en-US" sz="1900" dirty="0">
                <a:latin typeface="Arial" charset="0"/>
              </a:rPr>
              <a:t>, </a:t>
            </a:r>
            <a:r>
              <a:rPr lang="en-US" sz="1900" i="1" dirty="0">
                <a:latin typeface="Arial" charset="0"/>
              </a:rPr>
              <a:t>y</a:t>
            </a:r>
            <a:r>
              <a:rPr lang="en-US" sz="1900" dirty="0">
                <a:latin typeface="Arial" charset="0"/>
              </a:rPr>
              <a:t>, </a:t>
            </a:r>
            <a:r>
              <a:rPr lang="en-US" sz="1900" i="1" dirty="0">
                <a:latin typeface="Arial" charset="0"/>
              </a:rPr>
              <a:t>z</a:t>
            </a:r>
            <a:r>
              <a:rPr lang="en-US" sz="1900" dirty="0">
                <a:latin typeface="Arial" charset="0"/>
              </a:rPr>
              <a:t>) and three angles (</a:t>
            </a:r>
            <a:r>
              <a:rPr lang="en-US" sz="1900" i="1" dirty="0">
                <a:latin typeface="Arial" charset="0"/>
                <a:sym typeface="Symbol" pitchFamily="18" charset="2"/>
              </a:rPr>
              <a:t></a:t>
            </a:r>
            <a:r>
              <a:rPr lang="en-US" sz="1900" i="1" baseline="-25000" dirty="0">
                <a:latin typeface="Arial" charset="0"/>
              </a:rPr>
              <a:t>x</a:t>
            </a:r>
            <a:r>
              <a:rPr lang="en-US" sz="1900" i="1" dirty="0">
                <a:latin typeface="Arial" charset="0"/>
              </a:rPr>
              <a:t>, </a:t>
            </a:r>
            <a:r>
              <a:rPr lang="en-US" sz="1900" i="1" dirty="0">
                <a:latin typeface="Arial" charset="0"/>
                <a:sym typeface="Symbol" pitchFamily="18" charset="2"/>
              </a:rPr>
              <a:t></a:t>
            </a:r>
            <a:r>
              <a:rPr lang="en-US" sz="1900" i="1" baseline="-25000" dirty="0">
                <a:latin typeface="Arial" charset="0"/>
              </a:rPr>
              <a:t>y</a:t>
            </a:r>
            <a:r>
              <a:rPr lang="en-US" sz="1900" i="1" dirty="0">
                <a:latin typeface="Arial" charset="0"/>
              </a:rPr>
              <a:t>, </a:t>
            </a:r>
            <a:r>
              <a:rPr lang="en-US" sz="1900" i="1" dirty="0">
                <a:latin typeface="Arial" charset="0"/>
                <a:sym typeface="Symbol" pitchFamily="18" charset="2"/>
              </a:rPr>
              <a:t></a:t>
            </a:r>
            <a:r>
              <a:rPr lang="en-US" sz="1900" i="1" baseline="-25000" dirty="0">
                <a:latin typeface="Arial" charset="0"/>
              </a:rPr>
              <a:t>z</a:t>
            </a:r>
            <a:r>
              <a:rPr lang="en-US" sz="1900" dirty="0">
                <a:latin typeface="Arial" charset="0"/>
              </a:rPr>
              <a:t>).</a:t>
            </a:r>
          </a:p>
        </p:txBody>
      </p:sp>
      <p:sp>
        <p:nvSpPr>
          <p:cNvPr id="12294" name="Rectangle 6"/>
          <p:cNvSpPr>
            <a:spLocks noChangeArrowheads="1"/>
          </p:cNvSpPr>
          <p:nvPr/>
        </p:nvSpPr>
        <p:spPr bwMode="auto">
          <a:xfrm>
            <a:off x="5943600" y="4191000"/>
            <a:ext cx="3028950" cy="915988"/>
          </a:xfrm>
          <a:prstGeom prst="rect">
            <a:avLst/>
          </a:prstGeom>
          <a:noFill/>
          <a:ln w="9525">
            <a:noFill/>
            <a:miter lim="800000"/>
            <a:headEnd/>
            <a:tailEnd/>
          </a:ln>
        </p:spPr>
        <p:txBody>
          <a:bodyPr>
            <a:spAutoFit/>
          </a:bodyPr>
          <a:lstStyle/>
          <a:p>
            <a:r>
              <a:rPr lang="en-US" i="1" dirty="0" err="1">
                <a:latin typeface="Arial" charset="0"/>
              </a:rPr>
              <a:t>I</a:t>
            </a:r>
            <a:r>
              <a:rPr lang="en-US" i="1" baseline="-25000" dirty="0" err="1">
                <a:latin typeface="Arial" charset="0"/>
              </a:rPr>
              <a:t>x</a:t>
            </a:r>
            <a:r>
              <a:rPr lang="en-US" i="1" dirty="0">
                <a:latin typeface="Arial" charset="0"/>
              </a:rPr>
              <a:t> – </a:t>
            </a:r>
            <a:r>
              <a:rPr lang="en-US" dirty="0">
                <a:latin typeface="Arial" charset="0"/>
              </a:rPr>
              <a:t>the moment of inertia for rotations around the x-axis, etc.</a:t>
            </a:r>
          </a:p>
        </p:txBody>
      </p:sp>
      <p:sp>
        <p:nvSpPr>
          <p:cNvPr id="12295" name="Rectangle 7"/>
          <p:cNvSpPr>
            <a:spLocks noChangeArrowheads="1"/>
          </p:cNvSpPr>
          <p:nvPr/>
        </p:nvSpPr>
        <p:spPr bwMode="auto">
          <a:xfrm>
            <a:off x="990600" y="1447800"/>
            <a:ext cx="7315200" cy="739775"/>
          </a:xfrm>
          <a:prstGeom prst="rect">
            <a:avLst/>
          </a:prstGeom>
          <a:noFill/>
          <a:ln w="38100">
            <a:solidFill>
              <a:srgbClr val="0000FF"/>
            </a:solidFill>
            <a:miter lim="800000"/>
            <a:headEnd/>
            <a:tailEnd/>
          </a:ln>
        </p:spPr>
        <p:txBody>
          <a:bodyPr>
            <a:spAutoFit/>
          </a:bodyPr>
          <a:lstStyle/>
          <a:p>
            <a:pPr algn="ctr"/>
            <a:r>
              <a:rPr lang="en-US" sz="2000" b="1">
                <a:latin typeface="Arial" charset="0"/>
              </a:rPr>
              <a:t>The degrees of freedom of a system</a:t>
            </a:r>
            <a:r>
              <a:rPr lang="en-US" sz="2000">
                <a:latin typeface="Arial" charset="0"/>
              </a:rPr>
              <a:t> are a collection of independent variables required to characterize the system.  </a:t>
            </a:r>
          </a:p>
        </p:txBody>
      </p:sp>
      <p:sp>
        <p:nvSpPr>
          <p:cNvPr id="12296" name="Rectangle 8"/>
          <p:cNvSpPr>
            <a:spLocks noChangeArrowheads="1"/>
          </p:cNvSpPr>
          <p:nvPr/>
        </p:nvSpPr>
        <p:spPr bwMode="auto">
          <a:xfrm>
            <a:off x="2057400" y="5789613"/>
            <a:ext cx="6934200" cy="915987"/>
          </a:xfrm>
          <a:prstGeom prst="rect">
            <a:avLst/>
          </a:prstGeom>
          <a:noFill/>
          <a:ln w="9525">
            <a:noFill/>
            <a:miter lim="800000"/>
            <a:headEnd/>
            <a:tailEnd/>
          </a:ln>
        </p:spPr>
        <p:txBody>
          <a:bodyPr>
            <a:spAutoFit/>
          </a:bodyPr>
          <a:lstStyle/>
          <a:p>
            <a:r>
              <a:rPr lang="en-US" b="1" i="1" dirty="0">
                <a:latin typeface="Arial" charset="0"/>
              </a:rPr>
              <a:t>Diatomic molecules:</a:t>
            </a:r>
            <a:r>
              <a:rPr lang="en-US" dirty="0">
                <a:latin typeface="Arial" charset="0"/>
              </a:rPr>
              <a:t> </a:t>
            </a:r>
            <a:r>
              <a:rPr lang="en-US" b="1" dirty="0">
                <a:solidFill>
                  <a:schemeClr val="accent2"/>
                </a:solidFill>
                <a:latin typeface="Arial" charset="0"/>
              </a:rPr>
              <a:t>3 + 2 = 5</a:t>
            </a:r>
            <a:r>
              <a:rPr lang="en-US" dirty="0">
                <a:latin typeface="Arial" charset="0"/>
              </a:rPr>
              <a:t>  trans. and rotational degrees of freedom (QM: degrees of freedom corresponding to rotations that leave the molecule completely unchanged do not count )</a:t>
            </a:r>
          </a:p>
        </p:txBody>
      </p:sp>
      <p:grpSp>
        <p:nvGrpSpPr>
          <p:cNvPr id="4" name="Group 3">
            <a:extLst>
              <a:ext uri="{FF2B5EF4-FFF2-40B4-BE49-F238E27FC236}">
                <a16:creationId xmlns:a16="http://schemas.microsoft.com/office/drawing/2014/main" id="{F24FD231-1753-49C8-87C5-E953EB67A090}"/>
              </a:ext>
            </a:extLst>
          </p:cNvPr>
          <p:cNvGrpSpPr/>
          <p:nvPr/>
        </p:nvGrpSpPr>
        <p:grpSpPr>
          <a:xfrm>
            <a:off x="762000" y="6096000"/>
            <a:ext cx="1066800" cy="304800"/>
            <a:chOff x="762000" y="6096000"/>
            <a:chExt cx="1066800" cy="304800"/>
          </a:xfrm>
        </p:grpSpPr>
        <p:sp>
          <p:nvSpPr>
            <p:cNvPr id="12297" name="Oval 9"/>
            <p:cNvSpPr>
              <a:spLocks noChangeArrowheads="1"/>
            </p:cNvSpPr>
            <p:nvPr/>
          </p:nvSpPr>
          <p:spPr bwMode="auto">
            <a:xfrm>
              <a:off x="762000" y="6096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8" name="Oval 10"/>
            <p:cNvSpPr>
              <a:spLocks noChangeArrowheads="1"/>
            </p:cNvSpPr>
            <p:nvPr/>
          </p:nvSpPr>
          <p:spPr bwMode="auto">
            <a:xfrm>
              <a:off x="1524000" y="6096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9" name="Line 11"/>
            <p:cNvSpPr>
              <a:spLocks noChangeShapeType="1"/>
            </p:cNvSpPr>
            <p:nvPr/>
          </p:nvSpPr>
          <p:spPr bwMode="auto">
            <a:xfrm>
              <a:off x="1066800" y="6248400"/>
              <a:ext cx="457200" cy="0"/>
            </a:xfrm>
            <a:prstGeom prst="line">
              <a:avLst/>
            </a:prstGeom>
            <a:noFill/>
            <a:ln w="9525">
              <a:solidFill>
                <a:schemeClr val="tx1"/>
              </a:solidFill>
              <a:round/>
              <a:headEnd/>
              <a:tailEnd/>
            </a:ln>
          </p:spPr>
          <p:txBody>
            <a:bodyPr/>
            <a:lstStyle/>
            <a:p>
              <a:endParaRPr lang="en-US"/>
            </a:p>
          </p:txBody>
        </p:sp>
      </p:grpSp>
      <p:grpSp>
        <p:nvGrpSpPr>
          <p:cNvPr id="3" name="Group 2">
            <a:extLst>
              <a:ext uri="{FF2B5EF4-FFF2-40B4-BE49-F238E27FC236}">
                <a16:creationId xmlns:a16="http://schemas.microsoft.com/office/drawing/2014/main" id="{81732CFE-512A-460B-8FC9-94A4FE53C01D}"/>
              </a:ext>
            </a:extLst>
          </p:cNvPr>
          <p:cNvGrpSpPr/>
          <p:nvPr/>
        </p:nvGrpSpPr>
        <p:grpSpPr>
          <a:xfrm>
            <a:off x="685800" y="5105400"/>
            <a:ext cx="1066800" cy="685800"/>
            <a:chOff x="685800" y="5105400"/>
            <a:chExt cx="1066800" cy="685800"/>
          </a:xfrm>
        </p:grpSpPr>
        <p:sp>
          <p:nvSpPr>
            <p:cNvPr id="12305" name="Line 17"/>
            <p:cNvSpPr>
              <a:spLocks noChangeShapeType="1"/>
            </p:cNvSpPr>
            <p:nvPr/>
          </p:nvSpPr>
          <p:spPr bwMode="auto">
            <a:xfrm>
              <a:off x="1371600" y="5334000"/>
              <a:ext cx="152400" cy="152400"/>
            </a:xfrm>
            <a:prstGeom prst="line">
              <a:avLst/>
            </a:prstGeom>
            <a:noFill/>
            <a:ln w="9525">
              <a:solidFill>
                <a:schemeClr val="tx1"/>
              </a:solidFill>
              <a:round/>
              <a:headEnd/>
              <a:tailEnd/>
            </a:ln>
          </p:spPr>
          <p:txBody>
            <a:bodyPr/>
            <a:lstStyle/>
            <a:p>
              <a:endParaRPr lang="en-US"/>
            </a:p>
          </p:txBody>
        </p:sp>
        <p:sp>
          <p:nvSpPr>
            <p:cNvPr id="12304" name="Line 16"/>
            <p:cNvSpPr>
              <a:spLocks noChangeShapeType="1"/>
            </p:cNvSpPr>
            <p:nvPr/>
          </p:nvSpPr>
          <p:spPr bwMode="auto">
            <a:xfrm flipV="1">
              <a:off x="914400" y="5334000"/>
              <a:ext cx="228600" cy="228600"/>
            </a:xfrm>
            <a:prstGeom prst="line">
              <a:avLst/>
            </a:prstGeom>
            <a:noFill/>
            <a:ln w="12700">
              <a:solidFill>
                <a:schemeClr val="tx1"/>
              </a:solidFill>
              <a:round/>
              <a:headEnd/>
              <a:tailEnd/>
            </a:ln>
          </p:spPr>
          <p:txBody>
            <a:bodyPr/>
            <a:lstStyle/>
            <a:p>
              <a:endParaRPr lang="en-US"/>
            </a:p>
          </p:txBody>
        </p:sp>
        <p:sp>
          <p:nvSpPr>
            <p:cNvPr id="12300" name="Oval 12"/>
            <p:cNvSpPr>
              <a:spLocks noChangeArrowheads="1"/>
            </p:cNvSpPr>
            <p:nvPr/>
          </p:nvSpPr>
          <p:spPr bwMode="auto">
            <a:xfrm>
              <a:off x="685800" y="5486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01" name="Oval 13"/>
            <p:cNvSpPr>
              <a:spLocks noChangeArrowheads="1"/>
            </p:cNvSpPr>
            <p:nvPr/>
          </p:nvSpPr>
          <p:spPr bwMode="auto">
            <a:xfrm>
              <a:off x="1447800" y="5486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02" name="Line 14"/>
            <p:cNvSpPr>
              <a:spLocks noChangeShapeType="1"/>
            </p:cNvSpPr>
            <p:nvPr/>
          </p:nvSpPr>
          <p:spPr bwMode="auto">
            <a:xfrm>
              <a:off x="990600" y="5638800"/>
              <a:ext cx="457200" cy="0"/>
            </a:xfrm>
            <a:prstGeom prst="line">
              <a:avLst/>
            </a:prstGeom>
            <a:noFill/>
            <a:ln w="9525">
              <a:solidFill>
                <a:schemeClr val="tx1"/>
              </a:solidFill>
              <a:round/>
              <a:headEnd/>
              <a:tailEnd/>
            </a:ln>
          </p:spPr>
          <p:txBody>
            <a:bodyPr/>
            <a:lstStyle/>
            <a:p>
              <a:endParaRPr lang="en-US"/>
            </a:p>
          </p:txBody>
        </p:sp>
        <p:sp>
          <p:nvSpPr>
            <p:cNvPr id="12303" name="Oval 15"/>
            <p:cNvSpPr>
              <a:spLocks noChangeArrowheads="1"/>
            </p:cNvSpPr>
            <p:nvPr/>
          </p:nvSpPr>
          <p:spPr bwMode="auto">
            <a:xfrm>
              <a:off x="1066800" y="5105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12306" name="Rectangle 18"/>
          <p:cNvSpPr>
            <a:spLocks noChangeArrowheads="1"/>
          </p:cNvSpPr>
          <p:nvPr/>
        </p:nvSpPr>
        <p:spPr bwMode="auto">
          <a:xfrm>
            <a:off x="2057400" y="5272088"/>
            <a:ext cx="6832600" cy="366712"/>
          </a:xfrm>
          <a:prstGeom prst="rect">
            <a:avLst/>
          </a:prstGeom>
          <a:noFill/>
          <a:ln w="9525">
            <a:noFill/>
            <a:miter lim="800000"/>
            <a:headEnd/>
            <a:tailEnd/>
          </a:ln>
        </p:spPr>
        <p:txBody>
          <a:bodyPr>
            <a:spAutoFit/>
          </a:bodyPr>
          <a:lstStyle/>
          <a:p>
            <a:r>
              <a:rPr lang="en-US" b="1" i="1" dirty="0">
                <a:latin typeface="Arial" charset="0"/>
              </a:rPr>
              <a:t>Polyatomic molecules:</a:t>
            </a:r>
            <a:r>
              <a:rPr lang="en-US" dirty="0">
                <a:latin typeface="Arial" charset="0"/>
              </a:rPr>
              <a:t> </a:t>
            </a:r>
            <a:r>
              <a:rPr lang="en-US" b="1" dirty="0">
                <a:solidFill>
                  <a:schemeClr val="accent2"/>
                </a:solidFill>
                <a:latin typeface="Arial" charset="0"/>
              </a:rPr>
              <a:t>6</a:t>
            </a:r>
            <a:r>
              <a:rPr lang="en-US" dirty="0">
                <a:latin typeface="Arial" charset="0"/>
              </a:rPr>
              <a:t> trans. and rot. degrees of freedom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230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122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12294" grpId="0"/>
      <p:bldP spid="12296" grpId="0"/>
      <p:bldP spid="1230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85800" y="381000"/>
            <a:ext cx="7772400" cy="457200"/>
          </a:xfrm>
          <a:solidFill>
            <a:srgbClr val="0000FF"/>
          </a:solidFill>
        </p:spPr>
        <p:txBody>
          <a:bodyPr/>
          <a:lstStyle/>
          <a:p>
            <a:pPr eaLnBrk="1" hangingPunct="1"/>
            <a:r>
              <a:rPr lang="en-US" sz="2800" b="1">
                <a:solidFill>
                  <a:schemeClr val="bg1"/>
                </a:solidFill>
                <a:latin typeface="Times New Roman" pitchFamily="18" charset="0"/>
              </a:rPr>
              <a:t>Degrees of Freedom (cont.)</a:t>
            </a:r>
          </a:p>
        </p:txBody>
      </p:sp>
      <p:sp>
        <p:nvSpPr>
          <p:cNvPr id="13316" name="Rectangle 3"/>
          <p:cNvSpPr>
            <a:spLocks noChangeArrowheads="1"/>
          </p:cNvSpPr>
          <p:nvPr/>
        </p:nvSpPr>
        <p:spPr bwMode="auto">
          <a:xfrm>
            <a:off x="228600" y="990600"/>
            <a:ext cx="8458200" cy="701675"/>
          </a:xfrm>
          <a:prstGeom prst="rect">
            <a:avLst/>
          </a:prstGeom>
          <a:noFill/>
          <a:ln w="9525">
            <a:noFill/>
            <a:miter lim="800000"/>
            <a:headEnd/>
            <a:tailEnd/>
          </a:ln>
        </p:spPr>
        <p:txBody>
          <a:bodyPr>
            <a:spAutoFit/>
          </a:bodyPr>
          <a:lstStyle/>
          <a:p>
            <a:pPr algn="just"/>
            <a:r>
              <a:rPr lang="en-US" sz="2000" dirty="0">
                <a:latin typeface="Arial" charset="0"/>
              </a:rPr>
              <a:t>Plus all vibrational degrees of freedom.  The one-dimensional vibrational motion counts as </a:t>
            </a:r>
            <a:r>
              <a:rPr lang="en-US" sz="2000" b="1" i="1" dirty="0">
                <a:latin typeface="Arial" charset="0"/>
              </a:rPr>
              <a:t>two</a:t>
            </a:r>
            <a:r>
              <a:rPr lang="en-US" sz="2000" dirty="0">
                <a:latin typeface="Arial" charset="0"/>
              </a:rPr>
              <a:t> degrees of freedom (kin. + pot. energies):</a:t>
            </a:r>
          </a:p>
        </p:txBody>
      </p:sp>
      <p:graphicFrame>
        <p:nvGraphicFramePr>
          <p:cNvPr id="13314" name="Object 4"/>
          <p:cNvGraphicFramePr>
            <a:graphicFrameLocks noChangeAspect="1"/>
          </p:cNvGraphicFramePr>
          <p:nvPr/>
        </p:nvGraphicFramePr>
        <p:xfrm>
          <a:off x="2133600" y="1752600"/>
          <a:ext cx="4324350" cy="844550"/>
        </p:xfrm>
        <a:graphic>
          <a:graphicData uri="http://schemas.openxmlformats.org/presentationml/2006/ole">
            <mc:AlternateContent xmlns:mc="http://schemas.openxmlformats.org/markup-compatibility/2006">
              <mc:Choice xmlns:v="urn:schemas-microsoft-com:vml" Requires="v">
                <p:oleObj name="Equation" r:id="rId3" imgW="1841400" imgH="393480" progId="Equation.3">
                  <p:embed/>
                </p:oleObj>
              </mc:Choice>
              <mc:Fallback>
                <p:oleObj name="Equation" r:id="rId3" imgW="1841400" imgH="393480" progId="Equation.3">
                  <p:embed/>
                  <p:pic>
                    <p:nvPicPr>
                      <p:cNvPr id="1331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752600"/>
                        <a:ext cx="4324350" cy="84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7" name="Rectangle 5"/>
          <p:cNvSpPr>
            <a:spLocks noChangeArrowheads="1"/>
          </p:cNvSpPr>
          <p:nvPr/>
        </p:nvSpPr>
        <p:spPr bwMode="auto">
          <a:xfrm>
            <a:off x="306388" y="2727325"/>
            <a:ext cx="8609012" cy="701675"/>
          </a:xfrm>
          <a:prstGeom prst="rect">
            <a:avLst/>
          </a:prstGeom>
          <a:noFill/>
          <a:ln w="9525">
            <a:noFill/>
            <a:miter lim="800000"/>
            <a:headEnd/>
            <a:tailEnd/>
          </a:ln>
        </p:spPr>
        <p:txBody>
          <a:bodyPr>
            <a:spAutoFit/>
          </a:bodyPr>
          <a:lstStyle/>
          <a:p>
            <a:r>
              <a:rPr lang="en-US" sz="2000" dirty="0">
                <a:latin typeface="Arial" charset="0"/>
              </a:rPr>
              <a:t>For a diatomic molecule (e.g., H</a:t>
            </a:r>
            <a:r>
              <a:rPr lang="en-US" sz="2000" baseline="-25000" dirty="0">
                <a:latin typeface="Arial" charset="0"/>
              </a:rPr>
              <a:t>2</a:t>
            </a:r>
            <a:r>
              <a:rPr lang="en-US" sz="2000" dirty="0">
                <a:latin typeface="Arial" charset="0"/>
              </a:rPr>
              <a:t>), </a:t>
            </a:r>
            <a:r>
              <a:rPr lang="en-US" sz="2000" b="1" dirty="0">
                <a:solidFill>
                  <a:schemeClr val="accent2"/>
                </a:solidFill>
                <a:latin typeface="Arial" charset="0"/>
              </a:rPr>
              <a:t>5</a:t>
            </a:r>
            <a:r>
              <a:rPr lang="en-US" sz="2000" dirty="0">
                <a:latin typeface="Arial" charset="0"/>
              </a:rPr>
              <a:t> trans. and rotational degrees of freedom plus </a:t>
            </a:r>
            <a:r>
              <a:rPr lang="en-US" sz="2000" b="1" dirty="0">
                <a:solidFill>
                  <a:schemeClr val="accent2"/>
                </a:solidFill>
                <a:latin typeface="Arial" charset="0"/>
              </a:rPr>
              <a:t>2</a:t>
            </a:r>
            <a:r>
              <a:rPr lang="en-US" sz="2000" dirty="0">
                <a:latin typeface="Arial" charset="0"/>
              </a:rPr>
              <a:t> vibrational degrees of freedom = total </a:t>
            </a:r>
            <a:r>
              <a:rPr lang="en-US" sz="2000" b="1" dirty="0">
                <a:solidFill>
                  <a:schemeClr val="accent2"/>
                </a:solidFill>
                <a:latin typeface="Arial" charset="0"/>
              </a:rPr>
              <a:t>7</a:t>
            </a:r>
            <a:r>
              <a:rPr lang="en-US" sz="2000" dirty="0">
                <a:latin typeface="Arial" charset="0"/>
              </a:rPr>
              <a:t> degrees of freedom </a:t>
            </a:r>
          </a:p>
        </p:txBody>
      </p:sp>
      <p:sp>
        <p:nvSpPr>
          <p:cNvPr id="13318" name="Rectangle 6"/>
          <p:cNvSpPr>
            <a:spLocks noChangeArrowheads="1"/>
          </p:cNvSpPr>
          <p:nvPr/>
        </p:nvSpPr>
        <p:spPr bwMode="auto">
          <a:xfrm>
            <a:off x="217488" y="3565525"/>
            <a:ext cx="8763000" cy="701675"/>
          </a:xfrm>
          <a:prstGeom prst="rect">
            <a:avLst/>
          </a:prstGeom>
          <a:noFill/>
          <a:ln w="9525">
            <a:noFill/>
            <a:miter lim="800000"/>
            <a:headEnd/>
            <a:tailEnd/>
          </a:ln>
        </p:spPr>
        <p:txBody>
          <a:bodyPr>
            <a:spAutoFit/>
          </a:bodyPr>
          <a:lstStyle/>
          <a:p>
            <a:pPr algn="ctr"/>
            <a:r>
              <a:rPr lang="en-US" sz="2000" dirty="0">
                <a:latin typeface="Arial" charset="0"/>
              </a:rPr>
              <a:t>Among </a:t>
            </a:r>
            <a:r>
              <a:rPr lang="en-US" sz="2000" b="1" dirty="0">
                <a:latin typeface="Arial" charset="0"/>
              </a:rPr>
              <a:t>7</a:t>
            </a:r>
            <a:r>
              <a:rPr lang="en-US" sz="2000" dirty="0">
                <a:latin typeface="Arial" charset="0"/>
              </a:rPr>
              <a:t> degrees of freedom, only </a:t>
            </a:r>
            <a:r>
              <a:rPr lang="en-US" sz="2000" b="1" dirty="0">
                <a:latin typeface="Arial" charset="0"/>
              </a:rPr>
              <a:t>3</a:t>
            </a:r>
            <a:r>
              <a:rPr lang="en-US" sz="2000" dirty="0">
                <a:latin typeface="Arial" charset="0"/>
              </a:rPr>
              <a:t> (translational) degrees correspond to a </a:t>
            </a:r>
            <a:r>
              <a:rPr lang="en-US" sz="2000" b="1" i="1" dirty="0">
                <a:latin typeface="Arial" charset="0"/>
              </a:rPr>
              <a:t>continuous</a:t>
            </a:r>
            <a:r>
              <a:rPr lang="en-US" sz="2000" dirty="0">
                <a:latin typeface="Arial" charset="0"/>
              </a:rPr>
              <a:t> energy spectrum, the other </a:t>
            </a:r>
            <a:r>
              <a:rPr lang="en-US" sz="2000" b="1" dirty="0">
                <a:latin typeface="Arial" charset="0"/>
              </a:rPr>
              <a:t>5</a:t>
            </a:r>
            <a:r>
              <a:rPr lang="en-US" sz="2000" dirty="0">
                <a:latin typeface="Arial" charset="0"/>
              </a:rPr>
              <a:t> to a </a:t>
            </a:r>
            <a:r>
              <a:rPr lang="en-US" sz="2000" b="1" i="1" dirty="0">
                <a:latin typeface="Arial" charset="0"/>
              </a:rPr>
              <a:t>discrete</a:t>
            </a:r>
            <a:r>
              <a:rPr lang="en-US" sz="2000" dirty="0">
                <a:latin typeface="Arial" charset="0"/>
              </a:rPr>
              <a:t> energy spectrum.</a:t>
            </a:r>
          </a:p>
        </p:txBody>
      </p:sp>
      <p:grpSp>
        <p:nvGrpSpPr>
          <p:cNvPr id="13319" name="Group 7"/>
          <p:cNvGrpSpPr>
            <a:grpSpLocks/>
          </p:cNvGrpSpPr>
          <p:nvPr/>
        </p:nvGrpSpPr>
        <p:grpSpPr bwMode="auto">
          <a:xfrm>
            <a:off x="4870450" y="4448175"/>
            <a:ext cx="3587750" cy="2028825"/>
            <a:chOff x="3132" y="2898"/>
            <a:chExt cx="2260" cy="1278"/>
          </a:xfrm>
        </p:grpSpPr>
        <p:sp>
          <p:nvSpPr>
            <p:cNvPr id="13325" name="Freeform 8"/>
            <p:cNvSpPr>
              <a:spLocks/>
            </p:cNvSpPr>
            <p:nvPr/>
          </p:nvSpPr>
          <p:spPr bwMode="auto">
            <a:xfrm>
              <a:off x="3708" y="3042"/>
              <a:ext cx="1152" cy="1064"/>
            </a:xfrm>
            <a:custGeom>
              <a:avLst/>
              <a:gdLst>
                <a:gd name="T0" fmla="*/ 0 w 1152"/>
                <a:gd name="T1" fmla="*/ 0 h 1064"/>
                <a:gd name="T2" fmla="*/ 48 w 1152"/>
                <a:gd name="T3" fmla="*/ 432 h 1064"/>
                <a:gd name="T4" fmla="*/ 144 w 1152"/>
                <a:gd name="T5" fmla="*/ 816 h 1064"/>
                <a:gd name="T6" fmla="*/ 336 w 1152"/>
                <a:gd name="T7" fmla="*/ 1008 h 1064"/>
                <a:gd name="T8" fmla="*/ 624 w 1152"/>
                <a:gd name="T9" fmla="*/ 1056 h 1064"/>
                <a:gd name="T10" fmla="*/ 864 w 1152"/>
                <a:gd name="T11" fmla="*/ 960 h 1064"/>
                <a:gd name="T12" fmla="*/ 1056 w 1152"/>
                <a:gd name="T13" fmla="*/ 576 h 1064"/>
                <a:gd name="T14" fmla="*/ 1152 w 1152"/>
                <a:gd name="T15" fmla="*/ 0 h 1064"/>
                <a:gd name="T16" fmla="*/ 0 60000 65536"/>
                <a:gd name="T17" fmla="*/ 0 60000 65536"/>
                <a:gd name="T18" fmla="*/ 0 60000 65536"/>
                <a:gd name="T19" fmla="*/ 0 60000 65536"/>
                <a:gd name="T20" fmla="*/ 0 60000 65536"/>
                <a:gd name="T21" fmla="*/ 0 60000 65536"/>
                <a:gd name="T22" fmla="*/ 0 60000 65536"/>
                <a:gd name="T23" fmla="*/ 0 60000 65536"/>
                <a:gd name="T24" fmla="*/ 0 w 1152"/>
                <a:gd name="T25" fmla="*/ 0 h 1064"/>
                <a:gd name="T26" fmla="*/ 1152 w 1152"/>
                <a:gd name="T27" fmla="*/ 1064 h 106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52" h="1064">
                  <a:moveTo>
                    <a:pt x="0" y="0"/>
                  </a:moveTo>
                  <a:cubicBezTo>
                    <a:pt x="12" y="148"/>
                    <a:pt x="24" y="296"/>
                    <a:pt x="48" y="432"/>
                  </a:cubicBezTo>
                  <a:cubicBezTo>
                    <a:pt x="72" y="568"/>
                    <a:pt x="96" y="720"/>
                    <a:pt x="144" y="816"/>
                  </a:cubicBezTo>
                  <a:cubicBezTo>
                    <a:pt x="192" y="912"/>
                    <a:pt x="256" y="968"/>
                    <a:pt x="336" y="1008"/>
                  </a:cubicBezTo>
                  <a:cubicBezTo>
                    <a:pt x="416" y="1048"/>
                    <a:pt x="536" y="1064"/>
                    <a:pt x="624" y="1056"/>
                  </a:cubicBezTo>
                  <a:cubicBezTo>
                    <a:pt x="712" y="1048"/>
                    <a:pt x="792" y="1040"/>
                    <a:pt x="864" y="960"/>
                  </a:cubicBezTo>
                  <a:cubicBezTo>
                    <a:pt x="936" y="880"/>
                    <a:pt x="1008" y="736"/>
                    <a:pt x="1056" y="576"/>
                  </a:cubicBezTo>
                  <a:cubicBezTo>
                    <a:pt x="1104" y="416"/>
                    <a:pt x="1128" y="208"/>
                    <a:pt x="1152" y="0"/>
                  </a:cubicBezTo>
                </a:path>
              </a:pathLst>
            </a:custGeom>
            <a:noFill/>
            <a:ln w="38100">
              <a:solidFill>
                <a:srgbClr val="0000FF"/>
              </a:solidFill>
              <a:round/>
              <a:headEnd/>
              <a:tailEnd/>
            </a:ln>
          </p:spPr>
          <p:txBody>
            <a:bodyPr/>
            <a:lstStyle/>
            <a:p>
              <a:endParaRPr lang="en-US"/>
            </a:p>
          </p:txBody>
        </p:sp>
        <p:sp>
          <p:nvSpPr>
            <p:cNvPr id="13326" name="Line 9"/>
            <p:cNvSpPr>
              <a:spLocks noChangeShapeType="1"/>
            </p:cNvSpPr>
            <p:nvPr/>
          </p:nvSpPr>
          <p:spPr bwMode="auto">
            <a:xfrm>
              <a:off x="3996" y="4002"/>
              <a:ext cx="576" cy="0"/>
            </a:xfrm>
            <a:prstGeom prst="line">
              <a:avLst/>
            </a:prstGeom>
            <a:noFill/>
            <a:ln w="9525">
              <a:solidFill>
                <a:schemeClr val="tx1"/>
              </a:solidFill>
              <a:round/>
              <a:headEnd/>
              <a:tailEnd/>
            </a:ln>
          </p:spPr>
          <p:txBody>
            <a:bodyPr/>
            <a:lstStyle/>
            <a:p>
              <a:endParaRPr lang="en-US"/>
            </a:p>
          </p:txBody>
        </p:sp>
        <p:sp>
          <p:nvSpPr>
            <p:cNvPr id="13327" name="Line 10"/>
            <p:cNvSpPr>
              <a:spLocks noChangeShapeType="1"/>
            </p:cNvSpPr>
            <p:nvPr/>
          </p:nvSpPr>
          <p:spPr bwMode="auto">
            <a:xfrm>
              <a:off x="3852" y="3762"/>
              <a:ext cx="816" cy="0"/>
            </a:xfrm>
            <a:prstGeom prst="line">
              <a:avLst/>
            </a:prstGeom>
            <a:noFill/>
            <a:ln w="9525">
              <a:solidFill>
                <a:schemeClr val="tx1"/>
              </a:solidFill>
              <a:round/>
              <a:headEnd/>
              <a:tailEnd/>
            </a:ln>
          </p:spPr>
          <p:txBody>
            <a:bodyPr/>
            <a:lstStyle/>
            <a:p>
              <a:endParaRPr lang="en-US"/>
            </a:p>
          </p:txBody>
        </p:sp>
        <p:sp>
          <p:nvSpPr>
            <p:cNvPr id="13328" name="Line 11"/>
            <p:cNvSpPr>
              <a:spLocks noChangeShapeType="1"/>
            </p:cNvSpPr>
            <p:nvPr/>
          </p:nvSpPr>
          <p:spPr bwMode="auto">
            <a:xfrm>
              <a:off x="3804" y="3474"/>
              <a:ext cx="1008" cy="0"/>
            </a:xfrm>
            <a:prstGeom prst="line">
              <a:avLst/>
            </a:prstGeom>
            <a:noFill/>
            <a:ln w="9525">
              <a:solidFill>
                <a:schemeClr val="tx1"/>
              </a:solidFill>
              <a:round/>
              <a:headEnd/>
              <a:tailEnd/>
            </a:ln>
          </p:spPr>
          <p:txBody>
            <a:bodyPr/>
            <a:lstStyle/>
            <a:p>
              <a:endParaRPr lang="en-US"/>
            </a:p>
          </p:txBody>
        </p:sp>
        <p:sp>
          <p:nvSpPr>
            <p:cNvPr id="13329" name="Line 12"/>
            <p:cNvSpPr>
              <a:spLocks noChangeShapeType="1"/>
            </p:cNvSpPr>
            <p:nvPr/>
          </p:nvSpPr>
          <p:spPr bwMode="auto">
            <a:xfrm flipV="1">
              <a:off x="3516" y="2994"/>
              <a:ext cx="0" cy="1152"/>
            </a:xfrm>
            <a:prstGeom prst="line">
              <a:avLst/>
            </a:prstGeom>
            <a:noFill/>
            <a:ln w="9525">
              <a:solidFill>
                <a:schemeClr val="tx1"/>
              </a:solidFill>
              <a:round/>
              <a:headEnd/>
              <a:tailEnd type="triangle" w="med" len="med"/>
            </a:ln>
          </p:spPr>
          <p:txBody>
            <a:bodyPr/>
            <a:lstStyle/>
            <a:p>
              <a:endParaRPr lang="en-US"/>
            </a:p>
          </p:txBody>
        </p:sp>
        <p:sp>
          <p:nvSpPr>
            <p:cNvPr id="13330" name="Line 13"/>
            <p:cNvSpPr>
              <a:spLocks noChangeShapeType="1"/>
            </p:cNvSpPr>
            <p:nvPr/>
          </p:nvSpPr>
          <p:spPr bwMode="auto">
            <a:xfrm>
              <a:off x="3516" y="4146"/>
              <a:ext cx="1584" cy="0"/>
            </a:xfrm>
            <a:prstGeom prst="line">
              <a:avLst/>
            </a:prstGeom>
            <a:noFill/>
            <a:ln w="9525">
              <a:solidFill>
                <a:schemeClr val="tx1"/>
              </a:solidFill>
              <a:round/>
              <a:headEnd/>
              <a:tailEnd type="triangle" w="med" len="med"/>
            </a:ln>
          </p:spPr>
          <p:txBody>
            <a:bodyPr/>
            <a:lstStyle/>
            <a:p>
              <a:endParaRPr lang="en-US"/>
            </a:p>
          </p:txBody>
        </p:sp>
        <p:sp>
          <p:nvSpPr>
            <p:cNvPr id="13331" name="Rectangle 14"/>
            <p:cNvSpPr>
              <a:spLocks noChangeArrowheads="1"/>
            </p:cNvSpPr>
            <p:nvPr/>
          </p:nvSpPr>
          <p:spPr bwMode="auto">
            <a:xfrm>
              <a:off x="5196" y="3945"/>
              <a:ext cx="196" cy="231"/>
            </a:xfrm>
            <a:prstGeom prst="rect">
              <a:avLst/>
            </a:prstGeom>
            <a:noFill/>
            <a:ln w="9525">
              <a:noFill/>
              <a:miter lim="800000"/>
              <a:headEnd/>
              <a:tailEnd/>
            </a:ln>
          </p:spPr>
          <p:txBody>
            <a:bodyPr wrap="none">
              <a:spAutoFit/>
            </a:bodyPr>
            <a:lstStyle/>
            <a:p>
              <a:r>
                <a:rPr lang="en-US" b="1" i="1">
                  <a:latin typeface="Arial" charset="0"/>
                </a:rPr>
                <a:t>x</a:t>
              </a:r>
            </a:p>
          </p:txBody>
        </p:sp>
        <p:sp>
          <p:nvSpPr>
            <p:cNvPr id="13332" name="Rectangle 15"/>
            <p:cNvSpPr>
              <a:spLocks noChangeArrowheads="1"/>
            </p:cNvSpPr>
            <p:nvPr/>
          </p:nvSpPr>
          <p:spPr bwMode="auto">
            <a:xfrm>
              <a:off x="3132" y="2898"/>
              <a:ext cx="396" cy="231"/>
            </a:xfrm>
            <a:prstGeom prst="rect">
              <a:avLst/>
            </a:prstGeom>
            <a:noFill/>
            <a:ln w="9525">
              <a:noFill/>
              <a:miter lim="800000"/>
              <a:headEnd/>
              <a:tailEnd/>
            </a:ln>
          </p:spPr>
          <p:txBody>
            <a:bodyPr wrap="none">
              <a:spAutoFit/>
            </a:bodyPr>
            <a:lstStyle/>
            <a:p>
              <a:r>
                <a:rPr lang="en-US" b="1" i="1">
                  <a:latin typeface="Arial" charset="0"/>
                </a:rPr>
                <a:t>U</a:t>
              </a:r>
              <a:r>
                <a:rPr lang="en-US" b="1">
                  <a:latin typeface="Arial" charset="0"/>
                </a:rPr>
                <a:t>(</a:t>
              </a:r>
              <a:r>
                <a:rPr lang="en-US" b="1" i="1">
                  <a:latin typeface="Arial" charset="0"/>
                </a:rPr>
                <a:t>x</a:t>
              </a:r>
              <a:r>
                <a:rPr lang="en-US" b="1">
                  <a:latin typeface="Arial" charset="0"/>
                </a:rPr>
                <a:t>)</a:t>
              </a:r>
            </a:p>
          </p:txBody>
        </p:sp>
        <p:sp>
          <p:nvSpPr>
            <p:cNvPr id="13333" name="Line 16"/>
            <p:cNvSpPr>
              <a:spLocks noChangeShapeType="1"/>
            </p:cNvSpPr>
            <p:nvPr/>
          </p:nvSpPr>
          <p:spPr bwMode="auto">
            <a:xfrm>
              <a:off x="3756" y="3186"/>
              <a:ext cx="1056" cy="0"/>
            </a:xfrm>
            <a:prstGeom prst="line">
              <a:avLst/>
            </a:prstGeom>
            <a:noFill/>
            <a:ln w="9525">
              <a:solidFill>
                <a:schemeClr val="tx1"/>
              </a:solidFill>
              <a:round/>
              <a:headEnd/>
              <a:tailEnd/>
            </a:ln>
          </p:spPr>
          <p:txBody>
            <a:bodyPr/>
            <a:lstStyle/>
            <a:p>
              <a:endParaRPr lang="en-US"/>
            </a:p>
          </p:txBody>
        </p:sp>
        <p:sp>
          <p:nvSpPr>
            <p:cNvPr id="13334" name="Rectangle 17"/>
            <p:cNvSpPr>
              <a:spLocks noChangeArrowheads="1"/>
            </p:cNvSpPr>
            <p:nvPr/>
          </p:nvSpPr>
          <p:spPr bwMode="auto">
            <a:xfrm>
              <a:off x="4716" y="3858"/>
              <a:ext cx="265" cy="231"/>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1</a:t>
              </a:r>
              <a:endParaRPr lang="en-US" b="1">
                <a:latin typeface="Arial" charset="0"/>
              </a:endParaRPr>
            </a:p>
          </p:txBody>
        </p:sp>
        <p:sp>
          <p:nvSpPr>
            <p:cNvPr id="13335" name="Rectangle 18"/>
            <p:cNvSpPr>
              <a:spLocks noChangeArrowheads="1"/>
            </p:cNvSpPr>
            <p:nvPr/>
          </p:nvSpPr>
          <p:spPr bwMode="auto">
            <a:xfrm>
              <a:off x="4812" y="3618"/>
              <a:ext cx="265" cy="231"/>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2</a:t>
              </a:r>
              <a:endParaRPr lang="en-US" b="1">
                <a:latin typeface="Arial" charset="0"/>
              </a:endParaRPr>
            </a:p>
          </p:txBody>
        </p:sp>
        <p:sp>
          <p:nvSpPr>
            <p:cNvPr id="13336" name="Rectangle 19"/>
            <p:cNvSpPr>
              <a:spLocks noChangeArrowheads="1"/>
            </p:cNvSpPr>
            <p:nvPr/>
          </p:nvSpPr>
          <p:spPr bwMode="auto">
            <a:xfrm>
              <a:off x="4896" y="3360"/>
              <a:ext cx="265" cy="231"/>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3</a:t>
              </a:r>
              <a:endParaRPr lang="en-US" b="1">
                <a:latin typeface="Arial" charset="0"/>
              </a:endParaRPr>
            </a:p>
          </p:txBody>
        </p:sp>
        <p:sp>
          <p:nvSpPr>
            <p:cNvPr id="13337" name="Rectangle 20"/>
            <p:cNvSpPr>
              <a:spLocks noChangeArrowheads="1"/>
            </p:cNvSpPr>
            <p:nvPr/>
          </p:nvSpPr>
          <p:spPr bwMode="auto">
            <a:xfrm>
              <a:off x="4908" y="3042"/>
              <a:ext cx="265" cy="231"/>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4</a:t>
              </a:r>
              <a:endParaRPr lang="en-US" b="1">
                <a:latin typeface="Arial" charset="0"/>
              </a:endParaRPr>
            </a:p>
          </p:txBody>
        </p:sp>
      </p:grpSp>
      <p:sp>
        <p:nvSpPr>
          <p:cNvPr id="13320" name="Text Box 21"/>
          <p:cNvSpPr txBox="1">
            <a:spLocks noChangeArrowheads="1"/>
          </p:cNvSpPr>
          <p:nvPr/>
        </p:nvSpPr>
        <p:spPr bwMode="auto">
          <a:xfrm>
            <a:off x="2781300" y="6308725"/>
            <a:ext cx="325438" cy="396875"/>
          </a:xfrm>
          <a:prstGeom prst="rect">
            <a:avLst/>
          </a:prstGeom>
          <a:solidFill>
            <a:schemeClr val="bg1"/>
          </a:solidFill>
          <a:ln w="9525">
            <a:noFill/>
            <a:miter lim="800000"/>
            <a:headEnd/>
            <a:tailEnd/>
          </a:ln>
        </p:spPr>
        <p:txBody>
          <a:bodyPr wrap="none">
            <a:spAutoFit/>
          </a:bodyPr>
          <a:lstStyle/>
          <a:p>
            <a:r>
              <a:rPr lang="en-US" sz="2000" b="1" i="1">
                <a:latin typeface="Arial" charset="0"/>
              </a:rPr>
              <a:t>x</a:t>
            </a:r>
          </a:p>
        </p:txBody>
      </p:sp>
      <p:sp>
        <p:nvSpPr>
          <p:cNvPr id="13321" name="Text Box 22"/>
          <p:cNvSpPr txBox="1">
            <a:spLocks noChangeArrowheads="1"/>
          </p:cNvSpPr>
          <p:nvPr/>
        </p:nvSpPr>
        <p:spPr bwMode="auto">
          <a:xfrm>
            <a:off x="533400" y="4551363"/>
            <a:ext cx="677863" cy="396875"/>
          </a:xfrm>
          <a:prstGeom prst="rect">
            <a:avLst/>
          </a:prstGeom>
          <a:noFill/>
          <a:ln w="9525">
            <a:noFill/>
            <a:miter lim="800000"/>
            <a:headEnd/>
            <a:tailEnd/>
          </a:ln>
        </p:spPr>
        <p:txBody>
          <a:bodyPr wrap="none">
            <a:spAutoFit/>
          </a:bodyPr>
          <a:lstStyle/>
          <a:p>
            <a:r>
              <a:rPr lang="en-US" sz="2000" b="1" i="1">
                <a:latin typeface="Arial" charset="0"/>
              </a:rPr>
              <a:t>U</a:t>
            </a:r>
            <a:r>
              <a:rPr lang="en-US" sz="2000" b="1">
                <a:latin typeface="Arial" charset="0"/>
              </a:rPr>
              <a:t>(</a:t>
            </a:r>
            <a:r>
              <a:rPr lang="en-US" sz="2000" b="1" i="1">
                <a:latin typeface="Arial" charset="0"/>
              </a:rPr>
              <a:t>x</a:t>
            </a:r>
            <a:r>
              <a:rPr lang="en-US" sz="2000" b="1">
                <a:latin typeface="Arial" charset="0"/>
              </a:rPr>
              <a:t>)</a:t>
            </a:r>
          </a:p>
        </p:txBody>
      </p:sp>
      <p:sp>
        <p:nvSpPr>
          <p:cNvPr id="13322" name="Line 23"/>
          <p:cNvSpPr>
            <a:spLocks noChangeShapeType="1"/>
          </p:cNvSpPr>
          <p:nvPr/>
        </p:nvSpPr>
        <p:spPr bwMode="auto">
          <a:xfrm>
            <a:off x="1376363" y="5561013"/>
            <a:ext cx="3124200" cy="0"/>
          </a:xfrm>
          <a:prstGeom prst="line">
            <a:avLst/>
          </a:prstGeom>
          <a:noFill/>
          <a:ln w="9525">
            <a:solidFill>
              <a:schemeClr val="tx1"/>
            </a:solidFill>
            <a:round/>
            <a:headEnd/>
            <a:tailEnd/>
          </a:ln>
        </p:spPr>
        <p:txBody>
          <a:bodyPr/>
          <a:lstStyle/>
          <a:p>
            <a:endParaRPr lang="en-US"/>
          </a:p>
        </p:txBody>
      </p:sp>
      <p:sp>
        <p:nvSpPr>
          <p:cNvPr id="13323" name="AutoShape 24"/>
          <p:cNvSpPr>
            <a:spLocks noChangeArrowheads="1"/>
          </p:cNvSpPr>
          <p:nvPr/>
        </p:nvSpPr>
        <p:spPr bwMode="auto">
          <a:xfrm>
            <a:off x="1985963" y="5867400"/>
            <a:ext cx="762000" cy="381000"/>
          </a:xfrm>
          <a:prstGeom prst="wedgeEllipseCallout">
            <a:avLst>
              <a:gd name="adj1" fmla="val 440000"/>
              <a:gd name="adj2" fmla="val -58750"/>
            </a:avLst>
          </a:prstGeom>
          <a:noFill/>
          <a:ln w="25400">
            <a:solidFill>
              <a:srgbClr val="0000FF"/>
            </a:solidFill>
            <a:miter lim="800000"/>
            <a:headEnd/>
            <a:tailEnd/>
          </a:ln>
        </p:spPr>
        <p:txBody>
          <a:bodyPr/>
          <a:lstStyle/>
          <a:p>
            <a:pPr algn="ctr"/>
            <a:endParaRPr lang="en-US" sz="2400"/>
          </a:p>
        </p:txBody>
      </p:sp>
      <p:pic>
        <p:nvPicPr>
          <p:cNvPr id="13324" name="Picture 25"/>
          <p:cNvPicPr>
            <a:picLocks noChangeArrowheads="1"/>
          </p:cNvPicPr>
          <p:nvPr/>
        </p:nvPicPr>
        <p:blipFill>
          <a:blip r:embed="rId5" cstate="print"/>
          <a:srcRect l="6250" b="6897"/>
          <a:stretch>
            <a:fillRect/>
          </a:stretch>
        </p:blipFill>
        <p:spPr bwMode="auto">
          <a:xfrm>
            <a:off x="1223963" y="4475163"/>
            <a:ext cx="3429000" cy="2001837"/>
          </a:xfrm>
          <a:prstGeom prst="rect">
            <a:avLst/>
          </a:prstGeom>
          <a:noFill/>
          <a:ln w="12700">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3323"/>
                                        </p:tgtEl>
                                        <p:attrNameLst>
                                          <p:attrName>style.visibility</p:attrName>
                                        </p:attrNameLst>
                                      </p:cBhvr>
                                      <p:to>
                                        <p:strVal val="visible"/>
                                      </p:to>
                                    </p:set>
                                    <p:animEffect transition="in" filter="wipe(left)">
                                      <p:cBhvr>
                                        <p:cTn id="23" dur="500"/>
                                        <p:tgtEl>
                                          <p:spTgt spid="13323"/>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133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p:bldP spid="133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762000" y="152400"/>
            <a:ext cx="7772400" cy="533400"/>
          </a:xfrm>
          <a:solidFill>
            <a:srgbClr val="0000FF"/>
          </a:solidFill>
        </p:spPr>
        <p:txBody>
          <a:bodyPr/>
          <a:lstStyle/>
          <a:p>
            <a:pPr eaLnBrk="1" hangingPunct="1"/>
            <a:r>
              <a:rPr lang="en-US" sz="2800" b="1">
                <a:solidFill>
                  <a:schemeClr val="bg1"/>
                </a:solidFill>
                <a:latin typeface="Times New Roman" pitchFamily="18" charset="0"/>
              </a:rPr>
              <a:t>Equipartition of Energy</a:t>
            </a:r>
          </a:p>
        </p:txBody>
      </p:sp>
      <p:grpSp>
        <p:nvGrpSpPr>
          <p:cNvPr id="3" name="Group 2">
            <a:extLst>
              <a:ext uri="{FF2B5EF4-FFF2-40B4-BE49-F238E27FC236}">
                <a16:creationId xmlns:a16="http://schemas.microsoft.com/office/drawing/2014/main" id="{69EDBB35-684D-4413-AF7B-30F9FFACAFCC}"/>
              </a:ext>
            </a:extLst>
          </p:cNvPr>
          <p:cNvGrpSpPr/>
          <p:nvPr/>
        </p:nvGrpSpPr>
        <p:grpSpPr>
          <a:xfrm>
            <a:off x="457200" y="3733800"/>
            <a:ext cx="2209800" cy="1524000"/>
            <a:chOff x="457200" y="3733800"/>
            <a:chExt cx="2209800" cy="1524000"/>
          </a:xfrm>
        </p:grpSpPr>
        <p:sp>
          <p:nvSpPr>
            <p:cNvPr id="14340" name="Line 3"/>
            <p:cNvSpPr>
              <a:spLocks noChangeShapeType="1"/>
            </p:cNvSpPr>
            <p:nvPr/>
          </p:nvSpPr>
          <p:spPr bwMode="auto">
            <a:xfrm>
              <a:off x="457200" y="3733800"/>
              <a:ext cx="2209800" cy="0"/>
            </a:xfrm>
            <a:prstGeom prst="line">
              <a:avLst/>
            </a:prstGeom>
            <a:noFill/>
            <a:ln w="38100">
              <a:solidFill>
                <a:srgbClr val="808080"/>
              </a:solidFill>
              <a:round/>
              <a:headEnd/>
              <a:tailEnd/>
            </a:ln>
          </p:spPr>
          <p:txBody>
            <a:bodyPr/>
            <a:lstStyle/>
            <a:p>
              <a:endParaRPr lang="en-US"/>
            </a:p>
          </p:txBody>
        </p:sp>
        <p:sp>
          <p:nvSpPr>
            <p:cNvPr id="14341" name="Line 4"/>
            <p:cNvSpPr>
              <a:spLocks noChangeShapeType="1"/>
            </p:cNvSpPr>
            <p:nvPr/>
          </p:nvSpPr>
          <p:spPr bwMode="auto">
            <a:xfrm flipH="1">
              <a:off x="457200" y="3733800"/>
              <a:ext cx="0" cy="1524000"/>
            </a:xfrm>
            <a:prstGeom prst="line">
              <a:avLst/>
            </a:prstGeom>
            <a:noFill/>
            <a:ln w="38100">
              <a:solidFill>
                <a:srgbClr val="808080"/>
              </a:solidFill>
              <a:round/>
              <a:headEnd/>
              <a:tailEnd/>
            </a:ln>
          </p:spPr>
          <p:txBody>
            <a:bodyPr/>
            <a:lstStyle/>
            <a:p>
              <a:endParaRPr lang="en-US"/>
            </a:p>
          </p:txBody>
        </p:sp>
        <p:sp>
          <p:nvSpPr>
            <p:cNvPr id="14342" name="Line 5"/>
            <p:cNvSpPr>
              <a:spLocks noChangeShapeType="1"/>
            </p:cNvSpPr>
            <p:nvPr/>
          </p:nvSpPr>
          <p:spPr bwMode="auto">
            <a:xfrm>
              <a:off x="457200" y="5257800"/>
              <a:ext cx="2209800" cy="0"/>
            </a:xfrm>
            <a:prstGeom prst="line">
              <a:avLst/>
            </a:prstGeom>
            <a:noFill/>
            <a:ln w="38100">
              <a:solidFill>
                <a:srgbClr val="808080"/>
              </a:solidFill>
              <a:round/>
              <a:headEnd/>
              <a:tailEnd/>
            </a:ln>
          </p:spPr>
          <p:txBody>
            <a:bodyPr/>
            <a:lstStyle/>
            <a:p>
              <a:endParaRPr lang="en-US"/>
            </a:p>
          </p:txBody>
        </p:sp>
        <p:sp>
          <p:nvSpPr>
            <p:cNvPr id="14343" name="Line 6"/>
            <p:cNvSpPr>
              <a:spLocks noChangeShapeType="1"/>
            </p:cNvSpPr>
            <p:nvPr/>
          </p:nvSpPr>
          <p:spPr bwMode="auto">
            <a:xfrm flipH="1">
              <a:off x="2133600" y="3781425"/>
              <a:ext cx="0" cy="1447800"/>
            </a:xfrm>
            <a:prstGeom prst="line">
              <a:avLst/>
            </a:prstGeom>
            <a:noFill/>
            <a:ln w="63500">
              <a:solidFill>
                <a:schemeClr val="tx1"/>
              </a:solidFill>
              <a:round/>
              <a:headEnd/>
              <a:tailEnd/>
            </a:ln>
          </p:spPr>
          <p:txBody>
            <a:bodyPr/>
            <a:lstStyle/>
            <a:p>
              <a:endParaRPr lang="en-US"/>
            </a:p>
          </p:txBody>
        </p:sp>
        <p:sp>
          <p:nvSpPr>
            <p:cNvPr id="14344" name="Line 7"/>
            <p:cNvSpPr>
              <a:spLocks noChangeShapeType="1"/>
            </p:cNvSpPr>
            <p:nvPr/>
          </p:nvSpPr>
          <p:spPr bwMode="auto">
            <a:xfrm>
              <a:off x="2133600" y="4495800"/>
              <a:ext cx="533400" cy="0"/>
            </a:xfrm>
            <a:prstGeom prst="line">
              <a:avLst/>
            </a:prstGeom>
            <a:noFill/>
            <a:ln w="63500">
              <a:solidFill>
                <a:schemeClr val="tx1"/>
              </a:solidFill>
              <a:round/>
              <a:headEnd/>
              <a:tailEnd/>
            </a:ln>
          </p:spPr>
          <p:txBody>
            <a:bodyPr/>
            <a:lstStyle/>
            <a:p>
              <a:endParaRPr lang="en-US"/>
            </a:p>
          </p:txBody>
        </p:sp>
        <p:sp>
          <p:nvSpPr>
            <p:cNvPr id="14345" name="Line 8"/>
            <p:cNvSpPr>
              <a:spLocks noChangeShapeType="1"/>
            </p:cNvSpPr>
            <p:nvPr/>
          </p:nvSpPr>
          <p:spPr bwMode="auto">
            <a:xfrm>
              <a:off x="685800" y="4420711"/>
              <a:ext cx="1447800" cy="500063"/>
            </a:xfrm>
            <a:prstGeom prst="line">
              <a:avLst/>
            </a:prstGeom>
            <a:noFill/>
            <a:ln w="9525">
              <a:solidFill>
                <a:schemeClr val="tx1"/>
              </a:solidFill>
              <a:prstDash val="lgDash"/>
              <a:round/>
              <a:headEnd/>
              <a:tailEnd/>
            </a:ln>
          </p:spPr>
          <p:txBody>
            <a:bodyPr/>
            <a:lstStyle/>
            <a:p>
              <a:endParaRPr lang="en-US"/>
            </a:p>
          </p:txBody>
        </p:sp>
        <p:sp>
          <p:nvSpPr>
            <p:cNvPr id="14346" name="Line 9"/>
            <p:cNvSpPr>
              <a:spLocks noChangeShapeType="1"/>
            </p:cNvSpPr>
            <p:nvPr/>
          </p:nvSpPr>
          <p:spPr bwMode="auto">
            <a:xfrm flipH="1">
              <a:off x="1219200" y="4933950"/>
              <a:ext cx="838200" cy="304800"/>
            </a:xfrm>
            <a:prstGeom prst="line">
              <a:avLst/>
            </a:prstGeom>
            <a:noFill/>
            <a:ln w="9525">
              <a:solidFill>
                <a:schemeClr val="tx1"/>
              </a:solidFill>
              <a:prstDash val="lgDash"/>
              <a:round/>
              <a:headEnd/>
              <a:tailEnd/>
            </a:ln>
          </p:spPr>
          <p:txBody>
            <a:bodyPr/>
            <a:lstStyle/>
            <a:p>
              <a:endParaRPr lang="en-US"/>
            </a:p>
          </p:txBody>
        </p:sp>
        <p:sp>
          <p:nvSpPr>
            <p:cNvPr id="14347" name="Line 10"/>
            <p:cNvSpPr>
              <a:spLocks noChangeShapeType="1"/>
            </p:cNvSpPr>
            <p:nvPr/>
          </p:nvSpPr>
          <p:spPr bwMode="auto">
            <a:xfrm>
              <a:off x="457200" y="4953000"/>
              <a:ext cx="838200" cy="304800"/>
            </a:xfrm>
            <a:prstGeom prst="line">
              <a:avLst/>
            </a:prstGeom>
            <a:noFill/>
            <a:ln w="9525">
              <a:solidFill>
                <a:schemeClr val="tx1"/>
              </a:solidFill>
              <a:prstDash val="lgDash"/>
              <a:round/>
              <a:headEnd/>
              <a:tailEnd/>
            </a:ln>
          </p:spPr>
          <p:txBody>
            <a:bodyPr/>
            <a:lstStyle/>
            <a:p>
              <a:endParaRPr lang="en-US"/>
            </a:p>
          </p:txBody>
        </p:sp>
        <p:sp>
          <p:nvSpPr>
            <p:cNvPr id="14348" name="Line 11"/>
            <p:cNvSpPr>
              <a:spLocks noChangeShapeType="1"/>
            </p:cNvSpPr>
            <p:nvPr/>
          </p:nvSpPr>
          <p:spPr bwMode="auto">
            <a:xfrm flipH="1">
              <a:off x="457200" y="4343400"/>
              <a:ext cx="1676400" cy="609600"/>
            </a:xfrm>
            <a:prstGeom prst="line">
              <a:avLst/>
            </a:prstGeom>
            <a:noFill/>
            <a:ln w="9525">
              <a:solidFill>
                <a:schemeClr val="tx1"/>
              </a:solidFill>
              <a:prstDash val="lgDash"/>
              <a:round/>
              <a:headEnd/>
              <a:tailEnd/>
            </a:ln>
          </p:spPr>
          <p:txBody>
            <a:bodyPr/>
            <a:lstStyle/>
            <a:p>
              <a:endParaRPr lang="en-US"/>
            </a:p>
          </p:txBody>
        </p:sp>
        <p:sp>
          <p:nvSpPr>
            <p:cNvPr id="14349" name="Line 12"/>
            <p:cNvSpPr>
              <a:spLocks noChangeShapeType="1"/>
            </p:cNvSpPr>
            <p:nvPr/>
          </p:nvSpPr>
          <p:spPr bwMode="auto">
            <a:xfrm>
              <a:off x="457200" y="3810000"/>
              <a:ext cx="1600200" cy="533400"/>
            </a:xfrm>
            <a:prstGeom prst="line">
              <a:avLst/>
            </a:prstGeom>
            <a:noFill/>
            <a:ln w="9525">
              <a:solidFill>
                <a:schemeClr val="tx1"/>
              </a:solidFill>
              <a:prstDash val="lgDash"/>
              <a:round/>
              <a:headEnd/>
              <a:tailEnd/>
            </a:ln>
          </p:spPr>
          <p:txBody>
            <a:bodyPr/>
            <a:lstStyle/>
            <a:p>
              <a:endParaRPr lang="en-US"/>
            </a:p>
          </p:txBody>
        </p:sp>
        <p:sp>
          <p:nvSpPr>
            <p:cNvPr id="14350" name="Line 13"/>
            <p:cNvSpPr>
              <a:spLocks noChangeShapeType="1"/>
            </p:cNvSpPr>
            <p:nvPr/>
          </p:nvSpPr>
          <p:spPr bwMode="auto">
            <a:xfrm>
              <a:off x="762000" y="4419600"/>
              <a:ext cx="609600" cy="228600"/>
            </a:xfrm>
            <a:prstGeom prst="line">
              <a:avLst/>
            </a:prstGeom>
            <a:noFill/>
            <a:ln w="25400">
              <a:solidFill>
                <a:schemeClr val="tx1"/>
              </a:solidFill>
              <a:round/>
              <a:headEnd/>
              <a:tailEnd type="triangle" w="med" len="med"/>
            </a:ln>
          </p:spPr>
          <p:txBody>
            <a:bodyPr/>
            <a:lstStyle/>
            <a:p>
              <a:endParaRPr lang="en-US"/>
            </a:p>
          </p:txBody>
        </p:sp>
        <p:sp>
          <p:nvSpPr>
            <p:cNvPr id="14351" name="Line 14"/>
            <p:cNvSpPr>
              <a:spLocks noChangeShapeType="1"/>
            </p:cNvSpPr>
            <p:nvPr/>
          </p:nvSpPr>
          <p:spPr bwMode="auto">
            <a:xfrm>
              <a:off x="838200" y="4419600"/>
              <a:ext cx="533400" cy="0"/>
            </a:xfrm>
            <a:prstGeom prst="line">
              <a:avLst/>
            </a:prstGeom>
            <a:noFill/>
            <a:ln w="25400">
              <a:solidFill>
                <a:schemeClr val="tx1"/>
              </a:solidFill>
              <a:round/>
              <a:headEnd/>
              <a:tailEnd type="triangle" w="med" len="med"/>
            </a:ln>
          </p:spPr>
          <p:txBody>
            <a:bodyPr/>
            <a:lstStyle/>
            <a:p>
              <a:endParaRPr lang="en-US"/>
            </a:p>
          </p:txBody>
        </p:sp>
        <p:sp>
          <p:nvSpPr>
            <p:cNvPr id="14352" name="AutoShape 15"/>
            <p:cNvSpPr>
              <a:spLocks noChangeArrowheads="1"/>
            </p:cNvSpPr>
            <p:nvPr/>
          </p:nvSpPr>
          <p:spPr bwMode="auto">
            <a:xfrm>
              <a:off x="533400" y="4267200"/>
              <a:ext cx="304800" cy="3048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p>
          </p:txBody>
        </p:sp>
        <p:sp>
          <p:nvSpPr>
            <p:cNvPr id="14353" name="Text Box 16"/>
            <p:cNvSpPr txBox="1">
              <a:spLocks noChangeArrowheads="1"/>
            </p:cNvSpPr>
            <p:nvPr/>
          </p:nvSpPr>
          <p:spPr bwMode="auto">
            <a:xfrm>
              <a:off x="1050925" y="4025900"/>
              <a:ext cx="417513" cy="396875"/>
            </a:xfrm>
            <a:prstGeom prst="rect">
              <a:avLst/>
            </a:prstGeom>
            <a:noFill/>
            <a:ln w="9525">
              <a:noFill/>
              <a:miter lim="800000"/>
              <a:headEnd/>
              <a:tailEnd/>
            </a:ln>
          </p:spPr>
          <p:txBody>
            <a:bodyPr wrap="none">
              <a:spAutoFit/>
            </a:bodyPr>
            <a:lstStyle/>
            <a:p>
              <a:r>
                <a:rPr lang="en-US" sz="2000" b="1" i="1">
                  <a:latin typeface="Arial" charset="0"/>
                </a:rPr>
                <a:t>v</a:t>
              </a:r>
              <a:r>
                <a:rPr lang="en-US" sz="2000" b="1" baseline="-25000">
                  <a:latin typeface="Arial" charset="0"/>
                </a:rPr>
                <a:t>x</a:t>
              </a:r>
            </a:p>
          </p:txBody>
        </p:sp>
      </p:grpSp>
      <p:sp>
        <p:nvSpPr>
          <p:cNvPr id="14354" name="Rectangle 17"/>
          <p:cNvSpPr>
            <a:spLocks noChangeArrowheads="1"/>
          </p:cNvSpPr>
          <p:nvPr/>
        </p:nvSpPr>
        <p:spPr bwMode="auto">
          <a:xfrm>
            <a:off x="3048000" y="3425825"/>
            <a:ext cx="5791200" cy="701675"/>
          </a:xfrm>
          <a:prstGeom prst="rect">
            <a:avLst/>
          </a:prstGeom>
          <a:noFill/>
          <a:ln w="9525">
            <a:noFill/>
            <a:miter lim="800000"/>
            <a:headEnd/>
            <a:tailEnd/>
          </a:ln>
        </p:spPr>
        <p:txBody>
          <a:bodyPr>
            <a:spAutoFit/>
          </a:bodyPr>
          <a:lstStyle/>
          <a:p>
            <a:pPr algn="just"/>
            <a:r>
              <a:rPr lang="en-US" sz="2000" dirty="0">
                <a:latin typeface="Arial" charset="0"/>
              </a:rPr>
              <a:t>Piston – a mechanical system with one degree of freedom. Thus,</a:t>
            </a:r>
          </a:p>
        </p:txBody>
      </p:sp>
      <p:graphicFrame>
        <p:nvGraphicFramePr>
          <p:cNvPr id="14338" name="Object 18"/>
          <p:cNvGraphicFramePr>
            <a:graphicFrameLocks noChangeAspect="1"/>
          </p:cNvGraphicFramePr>
          <p:nvPr/>
        </p:nvGraphicFramePr>
        <p:xfrm>
          <a:off x="5029200" y="3886200"/>
          <a:ext cx="3429000" cy="1047750"/>
        </p:xfrm>
        <a:graphic>
          <a:graphicData uri="http://schemas.openxmlformats.org/presentationml/2006/ole">
            <mc:AlternateContent xmlns:mc="http://schemas.openxmlformats.org/markup-compatibility/2006">
              <mc:Choice xmlns:v="urn:schemas-microsoft-com:vml" Requires="v">
                <p:oleObj name="Equation" r:id="rId3" imgW="1536480" imgH="469800" progId="Equation.3">
                  <p:embed/>
                </p:oleObj>
              </mc:Choice>
              <mc:Fallback>
                <p:oleObj name="Equation" r:id="rId3" imgW="1536480" imgH="469800" progId="Equation.3">
                  <p:embed/>
                  <p:pic>
                    <p:nvPicPr>
                      <p:cNvPr id="14338"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3886200"/>
                        <a:ext cx="3429000" cy="1047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5" name="Rectangle 19"/>
          <p:cNvSpPr>
            <a:spLocks noChangeArrowheads="1"/>
          </p:cNvSpPr>
          <p:nvPr/>
        </p:nvSpPr>
        <p:spPr bwMode="auto">
          <a:xfrm>
            <a:off x="3048000" y="5026025"/>
            <a:ext cx="5791200" cy="701675"/>
          </a:xfrm>
          <a:prstGeom prst="rect">
            <a:avLst/>
          </a:prstGeom>
          <a:noFill/>
          <a:ln w="9525">
            <a:noFill/>
            <a:miter lim="800000"/>
            <a:headEnd/>
            <a:tailEnd/>
          </a:ln>
        </p:spPr>
        <p:txBody>
          <a:bodyPr>
            <a:spAutoFit/>
          </a:bodyPr>
          <a:lstStyle/>
          <a:p>
            <a:r>
              <a:rPr lang="en-US" sz="2000" i="1" dirty="0"/>
              <a:t>M</a:t>
            </a:r>
            <a:r>
              <a:rPr lang="en-US" sz="2000" dirty="0">
                <a:latin typeface="Arial" charset="0"/>
              </a:rPr>
              <a:t> is the mass of a piston, </a:t>
            </a:r>
            <a:r>
              <a:rPr lang="en-US" sz="2000" dirty="0">
                <a:latin typeface="Arial" charset="0"/>
                <a:sym typeface="Symbol" pitchFamily="18" charset="2"/>
              </a:rPr>
              <a:t></a:t>
            </a:r>
            <a:r>
              <a:rPr lang="en-US" sz="2000" i="1" dirty="0">
                <a:latin typeface="Arial" charset="0"/>
                <a:sym typeface="Symbol" pitchFamily="18" charset="2"/>
              </a:rPr>
              <a:t>u</a:t>
            </a:r>
            <a:r>
              <a:rPr lang="en-US" sz="2000" baseline="30000" dirty="0">
                <a:latin typeface="Arial" charset="0"/>
                <a:sym typeface="Symbol" pitchFamily="18" charset="2"/>
              </a:rPr>
              <a:t>2</a:t>
            </a:r>
            <a:r>
              <a:rPr lang="en-US" sz="2000" dirty="0">
                <a:latin typeface="Arial" charset="0"/>
                <a:sym typeface="Symbol" pitchFamily="18" charset="2"/>
              </a:rPr>
              <a:t> the average </a:t>
            </a:r>
            <a:r>
              <a:rPr lang="en-US" sz="2000" i="1" dirty="0">
                <a:latin typeface="Arial" charset="0"/>
                <a:sym typeface="Symbol" pitchFamily="18" charset="2"/>
              </a:rPr>
              <a:t>u</a:t>
            </a:r>
            <a:r>
              <a:rPr lang="en-US" sz="2000" baseline="30000" dirty="0">
                <a:latin typeface="Arial" charset="0"/>
                <a:sym typeface="Symbol" pitchFamily="18" charset="2"/>
              </a:rPr>
              <a:t>2</a:t>
            </a:r>
            <a:r>
              <a:rPr lang="en-US" sz="2000" dirty="0">
                <a:latin typeface="Arial" charset="0"/>
                <a:sym typeface="Symbol" pitchFamily="18" charset="2"/>
              </a:rPr>
              <a:t>, where </a:t>
            </a:r>
            <a:r>
              <a:rPr lang="en-US" sz="2000" i="1" dirty="0">
                <a:latin typeface="Arial" charset="0"/>
                <a:sym typeface="Symbol" pitchFamily="18" charset="2"/>
              </a:rPr>
              <a:t>u </a:t>
            </a:r>
            <a:r>
              <a:rPr lang="en-US" sz="2000" dirty="0">
                <a:latin typeface="Arial" charset="0"/>
                <a:sym typeface="Symbol" pitchFamily="18" charset="2"/>
              </a:rPr>
              <a:t>is the piston’s speed along the </a:t>
            </a:r>
            <a:r>
              <a:rPr lang="en-US" sz="2000" i="1" dirty="0">
                <a:latin typeface="Arial" charset="0"/>
                <a:sym typeface="Symbol" pitchFamily="18" charset="2"/>
              </a:rPr>
              <a:t>x</a:t>
            </a:r>
            <a:r>
              <a:rPr lang="en-US" sz="2000" dirty="0">
                <a:latin typeface="Arial" charset="0"/>
                <a:sym typeface="Symbol" pitchFamily="18" charset="2"/>
              </a:rPr>
              <a:t>-axis.</a:t>
            </a:r>
            <a:endParaRPr lang="en-US" sz="2000" baseline="30000" dirty="0">
              <a:latin typeface="Arial" charset="0"/>
              <a:sym typeface="Symbol" pitchFamily="18" charset="2"/>
            </a:endParaRPr>
          </a:p>
        </p:txBody>
      </p:sp>
      <p:sp>
        <p:nvSpPr>
          <p:cNvPr id="14356" name="Rectangle 20"/>
          <p:cNvSpPr>
            <a:spLocks noChangeArrowheads="1"/>
          </p:cNvSpPr>
          <p:nvPr/>
        </p:nvSpPr>
        <p:spPr bwMode="auto">
          <a:xfrm>
            <a:off x="228600" y="5715000"/>
            <a:ext cx="8610600" cy="1006475"/>
          </a:xfrm>
          <a:prstGeom prst="rect">
            <a:avLst/>
          </a:prstGeom>
          <a:noFill/>
          <a:ln w="9525">
            <a:noFill/>
            <a:miter lim="800000"/>
            <a:headEnd/>
            <a:tailEnd/>
          </a:ln>
        </p:spPr>
        <p:txBody>
          <a:bodyPr>
            <a:spAutoFit/>
          </a:bodyPr>
          <a:lstStyle/>
          <a:p>
            <a:pPr algn="just"/>
            <a:r>
              <a:rPr lang="en-US" sz="2000" dirty="0">
                <a:latin typeface="Arial" charset="0"/>
              </a:rPr>
              <a:t>Thus, the energy that corresponds to the one-dimensional translational motion of a macroscopic system is the same as for a molecule (in this respect, a macrosystem behaves as a giant “molecule”).</a:t>
            </a:r>
          </a:p>
        </p:txBody>
      </p:sp>
      <p:sp>
        <p:nvSpPr>
          <p:cNvPr id="14357" name="Rectangle 21"/>
          <p:cNvSpPr>
            <a:spLocks noChangeArrowheads="1"/>
          </p:cNvSpPr>
          <p:nvPr/>
        </p:nvSpPr>
        <p:spPr bwMode="auto">
          <a:xfrm>
            <a:off x="762000" y="1652588"/>
            <a:ext cx="7924800" cy="709612"/>
          </a:xfrm>
          <a:prstGeom prst="rect">
            <a:avLst/>
          </a:prstGeom>
          <a:noFill/>
          <a:ln w="38100">
            <a:solidFill>
              <a:srgbClr val="0000FF"/>
            </a:solidFill>
            <a:miter lim="800000"/>
            <a:headEnd/>
            <a:tailEnd/>
          </a:ln>
        </p:spPr>
        <p:txBody>
          <a:bodyPr>
            <a:spAutoFit/>
          </a:bodyPr>
          <a:lstStyle/>
          <a:p>
            <a:r>
              <a:rPr lang="en-US" sz="2000" b="1" i="1">
                <a:latin typeface="Arial" charset="0"/>
              </a:rPr>
              <a:t>Equipartition</a:t>
            </a:r>
            <a:r>
              <a:rPr lang="en-US" b="1" i="1">
                <a:latin typeface="Arial" charset="0"/>
              </a:rPr>
              <a:t> Theorem:</a:t>
            </a:r>
            <a:r>
              <a:rPr lang="en-US">
                <a:latin typeface="Arial" charset="0"/>
              </a:rPr>
              <a:t>    At temperature </a:t>
            </a:r>
            <a:r>
              <a:rPr lang="en-US" b="1" i="1">
                <a:latin typeface="Arial" charset="0"/>
              </a:rPr>
              <a:t>T</a:t>
            </a:r>
            <a:r>
              <a:rPr lang="en-US">
                <a:latin typeface="Arial" charset="0"/>
              </a:rPr>
              <a:t>, the average energy of </a:t>
            </a:r>
            <a:r>
              <a:rPr lang="en-US" i="1">
                <a:latin typeface="Arial" charset="0"/>
              </a:rPr>
              <a:t>any</a:t>
            </a:r>
            <a:r>
              <a:rPr lang="en-US">
                <a:latin typeface="Arial" charset="0"/>
              </a:rPr>
              <a:t> 			   “</a:t>
            </a:r>
            <a:r>
              <a:rPr lang="en-US" i="1">
                <a:latin typeface="Arial" charset="0"/>
              </a:rPr>
              <a:t>quadratic”</a:t>
            </a:r>
            <a:r>
              <a:rPr lang="en-US">
                <a:latin typeface="Arial" charset="0"/>
              </a:rPr>
              <a:t> </a:t>
            </a:r>
            <a:r>
              <a:rPr lang="en-US" i="1">
                <a:latin typeface="Arial" charset="0"/>
              </a:rPr>
              <a:t>degree of freedom</a:t>
            </a:r>
            <a:r>
              <a:rPr lang="en-US">
                <a:latin typeface="Arial" charset="0"/>
              </a:rPr>
              <a:t> is </a:t>
            </a:r>
            <a:r>
              <a:rPr lang="en-US" b="1">
                <a:latin typeface="Arial" charset="0"/>
              </a:rPr>
              <a:t>1/2</a:t>
            </a:r>
            <a:r>
              <a:rPr lang="en-US" b="1" i="1">
                <a:latin typeface="Arial" charset="0"/>
              </a:rPr>
              <a:t>k</a:t>
            </a:r>
            <a:r>
              <a:rPr lang="en-US" b="1" i="1" baseline="-25000">
                <a:latin typeface="Arial" charset="0"/>
              </a:rPr>
              <a:t>B</a:t>
            </a:r>
            <a:r>
              <a:rPr lang="en-US" b="1" i="1">
                <a:latin typeface="Arial" charset="0"/>
              </a:rPr>
              <a:t>T</a:t>
            </a:r>
            <a:r>
              <a:rPr lang="en-US">
                <a:latin typeface="Arial" charset="0"/>
              </a:rPr>
              <a:t>. </a:t>
            </a:r>
          </a:p>
        </p:txBody>
      </p:sp>
      <p:sp>
        <p:nvSpPr>
          <p:cNvPr id="14358" name="Rectangle 22"/>
          <p:cNvSpPr>
            <a:spLocks noChangeArrowheads="1"/>
          </p:cNvSpPr>
          <p:nvPr/>
        </p:nvSpPr>
        <p:spPr bwMode="auto">
          <a:xfrm>
            <a:off x="228600" y="838200"/>
            <a:ext cx="8686800" cy="701675"/>
          </a:xfrm>
          <a:prstGeom prst="rect">
            <a:avLst/>
          </a:prstGeom>
          <a:noFill/>
          <a:ln w="9525">
            <a:noFill/>
            <a:miter lim="800000"/>
            <a:headEnd/>
            <a:tailEnd/>
          </a:ln>
        </p:spPr>
        <p:txBody>
          <a:bodyPr>
            <a:spAutoFit/>
          </a:bodyPr>
          <a:lstStyle/>
          <a:p>
            <a:pPr algn="ctr"/>
            <a:r>
              <a:rPr lang="en-US" sz="2000" b="1">
                <a:latin typeface="Arial" charset="0"/>
              </a:rPr>
              <a:t>“Quadratic” degree of freedom</a:t>
            </a:r>
            <a:r>
              <a:rPr lang="en-US" sz="2000">
                <a:latin typeface="Arial" charset="0"/>
              </a:rPr>
              <a:t> – the corresponding energy = </a:t>
            </a:r>
            <a:r>
              <a:rPr lang="en-US" sz="2000" i="1">
                <a:latin typeface="Arial" charset="0"/>
              </a:rPr>
              <a:t>f</a:t>
            </a:r>
            <a:r>
              <a:rPr lang="en-US" sz="2000">
                <a:latin typeface="Arial" charset="0"/>
              </a:rPr>
              <a:t>(</a:t>
            </a:r>
            <a:r>
              <a:rPr lang="en-US" sz="2000" i="1">
                <a:latin typeface="Arial" charset="0"/>
              </a:rPr>
              <a:t>x</a:t>
            </a:r>
            <a:r>
              <a:rPr lang="en-US" sz="2000" baseline="30000">
                <a:latin typeface="Arial" charset="0"/>
              </a:rPr>
              <a:t>2</a:t>
            </a:r>
            <a:r>
              <a:rPr lang="en-US" sz="2000">
                <a:latin typeface="Arial" charset="0"/>
              </a:rPr>
              <a:t>, </a:t>
            </a:r>
            <a:r>
              <a:rPr lang="en-US" sz="2000" i="1">
                <a:latin typeface="Arial" charset="0"/>
              </a:rPr>
              <a:t>v</a:t>
            </a:r>
            <a:r>
              <a:rPr lang="en-US" sz="2000" baseline="-25000">
                <a:latin typeface="Arial" charset="0"/>
              </a:rPr>
              <a:t>x</a:t>
            </a:r>
            <a:r>
              <a:rPr lang="en-US" sz="2000" baseline="30000">
                <a:latin typeface="Arial" charset="0"/>
              </a:rPr>
              <a:t>2</a:t>
            </a:r>
            <a:r>
              <a:rPr lang="en-US" sz="2000">
                <a:latin typeface="Arial" charset="0"/>
              </a:rPr>
              <a:t>)</a:t>
            </a:r>
          </a:p>
          <a:p>
            <a:pPr algn="ctr"/>
            <a:r>
              <a:rPr lang="en-US" sz="2000">
                <a:latin typeface="Arial" charset="0"/>
              </a:rPr>
              <a:t>[ translational motion, (classical) rotational and vibrational motion, etc. ]</a:t>
            </a:r>
          </a:p>
        </p:txBody>
      </p:sp>
      <p:sp>
        <p:nvSpPr>
          <p:cNvPr id="14359" name="Rectangle 23"/>
          <p:cNvSpPr>
            <a:spLocks noChangeArrowheads="1"/>
          </p:cNvSpPr>
          <p:nvPr/>
        </p:nvSpPr>
        <p:spPr bwMode="auto">
          <a:xfrm>
            <a:off x="609600" y="2438400"/>
            <a:ext cx="8001000" cy="1006475"/>
          </a:xfrm>
          <a:prstGeom prst="rect">
            <a:avLst/>
          </a:prstGeom>
          <a:noFill/>
          <a:ln w="9525">
            <a:noFill/>
            <a:miter lim="800000"/>
            <a:headEnd/>
            <a:tailEnd/>
          </a:ln>
        </p:spPr>
        <p:txBody>
          <a:bodyPr>
            <a:spAutoFit/>
          </a:bodyPr>
          <a:lstStyle/>
          <a:p>
            <a:pPr algn="just">
              <a:spcBef>
                <a:spcPct val="50000"/>
              </a:spcBef>
            </a:pPr>
            <a:r>
              <a:rPr lang="en-US" sz="2000" dirty="0">
                <a:latin typeface="Arial" charset="0"/>
              </a:rPr>
              <a:t>holds </a:t>
            </a:r>
            <a:r>
              <a:rPr lang="en-US" sz="2000" b="1" dirty="0">
                <a:latin typeface="Arial" charset="0"/>
              </a:rPr>
              <a:t>only</a:t>
            </a:r>
            <a:r>
              <a:rPr lang="en-US" sz="2000" dirty="0">
                <a:latin typeface="Arial" charset="0"/>
              </a:rPr>
              <a:t> for a system of particles whose kinetic energy is a quadratic form of </a:t>
            </a:r>
            <a:r>
              <a:rPr lang="en-US" sz="2000" i="1" dirty="0">
                <a:latin typeface="Arial" charset="0"/>
              </a:rPr>
              <a:t>x</a:t>
            </a:r>
            <a:r>
              <a:rPr lang="en-US" sz="2000" baseline="30000" dirty="0">
                <a:latin typeface="Arial" charset="0"/>
              </a:rPr>
              <a:t>2</a:t>
            </a:r>
            <a:r>
              <a:rPr lang="en-US" sz="2000" dirty="0">
                <a:latin typeface="Arial" charset="0"/>
              </a:rPr>
              <a:t>, </a:t>
            </a:r>
            <a:r>
              <a:rPr lang="en-US" sz="2000" i="1" dirty="0">
                <a:latin typeface="Arial" charset="0"/>
              </a:rPr>
              <a:t>v</a:t>
            </a:r>
            <a:r>
              <a:rPr lang="en-US" sz="2000" baseline="-25000" dirty="0">
                <a:latin typeface="Arial" charset="0"/>
              </a:rPr>
              <a:t>x</a:t>
            </a:r>
            <a:r>
              <a:rPr lang="en-US" sz="2000" baseline="30000" dirty="0">
                <a:latin typeface="Arial" charset="0"/>
              </a:rPr>
              <a:t>2   </a:t>
            </a:r>
            <a:r>
              <a:rPr lang="en-US" sz="2000" dirty="0">
                <a:latin typeface="Arial" charset="0"/>
              </a:rPr>
              <a:t>(e.g., the equipartition theorem does not work for photons, </a:t>
            </a:r>
            <a:r>
              <a:rPr lang="en-US" sz="2000" b="1" i="1" dirty="0">
                <a:latin typeface="Arial" charset="0"/>
              </a:rPr>
              <a:t>E = cp</a:t>
            </a:r>
            <a:r>
              <a:rPr lang="en-US" sz="2000" dirty="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8"/>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1435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3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4" grpId="0"/>
      <p:bldP spid="14355" grpId="0"/>
      <p:bldP spid="14356" grpId="0"/>
      <p:bldP spid="14357" grpId="0" animBg="1"/>
      <p:bldP spid="1435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762000" y="152400"/>
            <a:ext cx="7772400" cy="533400"/>
          </a:xfrm>
          <a:solidFill>
            <a:srgbClr val="0000FF"/>
          </a:solidFill>
        </p:spPr>
        <p:txBody>
          <a:bodyPr/>
          <a:lstStyle/>
          <a:p>
            <a:pPr eaLnBrk="1" hangingPunct="1"/>
            <a:r>
              <a:rPr lang="en-US" sz="2800" b="1">
                <a:solidFill>
                  <a:schemeClr val="bg1"/>
                </a:solidFill>
                <a:latin typeface="Times New Roman" pitchFamily="18" charset="0"/>
              </a:rPr>
              <a:t>Equipartition of Energy (alternative)</a:t>
            </a:r>
          </a:p>
        </p:txBody>
      </p:sp>
      <p:sp>
        <p:nvSpPr>
          <p:cNvPr id="51221" name="Rectangle 21"/>
          <p:cNvSpPr>
            <a:spLocks noChangeArrowheads="1"/>
          </p:cNvSpPr>
          <p:nvPr/>
        </p:nvSpPr>
        <p:spPr bwMode="auto">
          <a:xfrm>
            <a:off x="533400" y="990600"/>
            <a:ext cx="8305800" cy="2320925"/>
          </a:xfrm>
          <a:prstGeom prst="rect">
            <a:avLst/>
          </a:prstGeom>
          <a:noFill/>
          <a:ln w="38100">
            <a:solidFill>
              <a:srgbClr val="0000FF"/>
            </a:solidFill>
            <a:miter lim="800000"/>
            <a:headEnd/>
            <a:tailEnd/>
          </a:ln>
        </p:spPr>
        <p:txBody>
          <a:bodyPr>
            <a:spAutoFit/>
          </a:bodyPr>
          <a:lstStyle/>
          <a:p>
            <a:r>
              <a:rPr lang="en-US" sz="2400" b="1" i="1">
                <a:latin typeface="Arial" charset="0"/>
              </a:rPr>
              <a:t>Equipartition Theorem:</a:t>
            </a:r>
            <a:r>
              <a:rPr lang="en-US" sz="2400">
                <a:latin typeface="Arial" charset="0"/>
              </a:rPr>
              <a:t>    Every kind of molecule has a certain number </a:t>
            </a:r>
            <a:r>
              <a:rPr lang="en-US" sz="2400" i="1">
                <a:latin typeface="Arial" charset="0"/>
              </a:rPr>
              <a:t>f </a:t>
            </a:r>
            <a:r>
              <a:rPr lang="en-US" sz="2400">
                <a:latin typeface="Arial" charset="0"/>
              </a:rPr>
              <a:t>of degrees of freedom, which are independent ways in which the molecule can store energy.  Each such degree of freedom has associated with it, on average, an energy of ½ </a:t>
            </a:r>
            <a:r>
              <a:rPr lang="en-US" sz="2400" i="1">
                <a:latin typeface="Arial" charset="0"/>
              </a:rPr>
              <a:t>kT</a:t>
            </a:r>
            <a:r>
              <a:rPr lang="en-US" sz="2400">
                <a:latin typeface="Arial" charset="0"/>
              </a:rPr>
              <a:t> per molecule (or ½ </a:t>
            </a:r>
            <a:r>
              <a:rPr lang="en-US" sz="2400" i="1">
                <a:latin typeface="Arial" charset="0"/>
              </a:rPr>
              <a:t>RT</a:t>
            </a:r>
            <a:r>
              <a:rPr lang="en-US" sz="2400">
                <a:latin typeface="Arial" charset="0"/>
              </a:rPr>
              <a:t> per mole).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04800" y="152400"/>
            <a:ext cx="2362200" cy="1600200"/>
          </a:xfrm>
          <a:solidFill>
            <a:srgbClr val="0000FF"/>
          </a:solidFill>
        </p:spPr>
        <p:txBody>
          <a:bodyPr/>
          <a:lstStyle/>
          <a:p>
            <a:pPr eaLnBrk="1" hangingPunct="1"/>
            <a:r>
              <a:rPr lang="en-US" sz="2800" b="1">
                <a:solidFill>
                  <a:schemeClr val="bg1"/>
                </a:solidFill>
                <a:latin typeface="Times New Roman" pitchFamily="18" charset="0"/>
              </a:rPr>
              <a:t>“Frozen” degrees of freedom</a:t>
            </a:r>
          </a:p>
        </p:txBody>
      </p:sp>
      <p:sp>
        <p:nvSpPr>
          <p:cNvPr id="25603" name="Rectangle 3"/>
          <p:cNvSpPr>
            <a:spLocks noChangeArrowheads="1"/>
          </p:cNvSpPr>
          <p:nvPr/>
        </p:nvSpPr>
        <p:spPr bwMode="auto">
          <a:xfrm>
            <a:off x="609600" y="1828800"/>
            <a:ext cx="1924050" cy="1160463"/>
          </a:xfrm>
          <a:prstGeom prst="rect">
            <a:avLst/>
          </a:prstGeom>
          <a:noFill/>
          <a:ln w="9525">
            <a:noFill/>
            <a:miter lim="800000"/>
            <a:headEnd/>
            <a:tailEnd/>
          </a:ln>
        </p:spPr>
        <p:txBody>
          <a:bodyPr wrap="none">
            <a:spAutoFit/>
          </a:bodyPr>
          <a:lstStyle/>
          <a:p>
            <a:pPr algn="ctr"/>
            <a:r>
              <a:rPr lang="en-US" b="1" i="1">
                <a:latin typeface="Arial" charset="0"/>
              </a:rPr>
              <a:t>For an ideal gas</a:t>
            </a:r>
          </a:p>
          <a:p>
            <a:pPr algn="ctr"/>
            <a:endParaRPr lang="en-US" sz="800" b="1" i="1">
              <a:latin typeface="Arial" charset="0"/>
            </a:endParaRPr>
          </a:p>
          <a:p>
            <a:pPr algn="ctr"/>
            <a:r>
              <a:rPr lang="en-US">
                <a:latin typeface="Arial" charset="0"/>
              </a:rPr>
              <a:t> </a:t>
            </a:r>
            <a:r>
              <a:rPr lang="en-US" b="1" i="1">
                <a:latin typeface="Arial" charset="0"/>
              </a:rPr>
              <a:t>PV = Nk</a:t>
            </a:r>
            <a:r>
              <a:rPr lang="en-US" b="1" i="1" baseline="-25000">
                <a:latin typeface="Arial" charset="0"/>
              </a:rPr>
              <a:t>B</a:t>
            </a:r>
            <a:r>
              <a:rPr lang="en-US" b="1" i="1">
                <a:latin typeface="Arial" charset="0"/>
              </a:rPr>
              <a:t>T</a:t>
            </a:r>
          </a:p>
          <a:p>
            <a:pPr algn="ctr"/>
            <a:endParaRPr lang="en-US" sz="800" b="1" i="1">
              <a:latin typeface="Arial" charset="0"/>
            </a:endParaRPr>
          </a:p>
          <a:p>
            <a:pPr algn="ctr"/>
            <a:r>
              <a:rPr lang="en-US" b="1" i="1">
                <a:latin typeface="Arial" charset="0"/>
              </a:rPr>
              <a:t>U = (f/2) Nk</a:t>
            </a:r>
            <a:r>
              <a:rPr lang="en-US" b="1" i="1" baseline="-25000">
                <a:latin typeface="Arial" charset="0"/>
              </a:rPr>
              <a:t>B</a:t>
            </a:r>
            <a:r>
              <a:rPr lang="en-US" b="1" i="1">
                <a:latin typeface="Arial" charset="0"/>
              </a:rPr>
              <a:t>T</a:t>
            </a:r>
            <a:r>
              <a:rPr lang="en-US">
                <a:latin typeface="Arial" charset="0"/>
              </a:rPr>
              <a:t>  </a:t>
            </a:r>
          </a:p>
        </p:txBody>
      </p:sp>
      <p:sp>
        <p:nvSpPr>
          <p:cNvPr id="25604" name="Rectangle 4"/>
          <p:cNvSpPr>
            <a:spLocks noChangeArrowheads="1"/>
          </p:cNvSpPr>
          <p:nvPr/>
        </p:nvSpPr>
        <p:spPr bwMode="auto">
          <a:xfrm>
            <a:off x="2895600" y="304800"/>
            <a:ext cx="5791200" cy="3124200"/>
          </a:xfrm>
          <a:prstGeom prst="rect">
            <a:avLst/>
          </a:prstGeom>
          <a:solidFill>
            <a:srgbClr val="FFFF99">
              <a:alpha val="50195"/>
            </a:srgbClr>
          </a:solidFill>
          <a:ln w="9525">
            <a:noFill/>
            <a:miter lim="800000"/>
            <a:headEnd/>
            <a:tailEnd/>
          </a:ln>
        </p:spPr>
        <p:txBody>
          <a:bodyPr wrap="none" anchor="ctr"/>
          <a:lstStyle/>
          <a:p>
            <a:endParaRPr lang="en-US"/>
          </a:p>
        </p:txBody>
      </p:sp>
      <p:sp>
        <p:nvSpPr>
          <p:cNvPr id="25605" name="Line 5"/>
          <p:cNvSpPr>
            <a:spLocks noChangeShapeType="1"/>
          </p:cNvSpPr>
          <p:nvPr/>
        </p:nvSpPr>
        <p:spPr bwMode="auto">
          <a:xfrm flipV="1">
            <a:off x="3657600" y="533400"/>
            <a:ext cx="0" cy="2438400"/>
          </a:xfrm>
          <a:prstGeom prst="line">
            <a:avLst/>
          </a:prstGeom>
          <a:noFill/>
          <a:ln w="9525">
            <a:solidFill>
              <a:schemeClr val="tx1"/>
            </a:solidFill>
            <a:round/>
            <a:headEnd/>
            <a:tailEnd type="triangle" w="med" len="med"/>
          </a:ln>
        </p:spPr>
        <p:txBody>
          <a:bodyPr/>
          <a:lstStyle/>
          <a:p>
            <a:endParaRPr lang="en-US"/>
          </a:p>
        </p:txBody>
      </p:sp>
      <p:sp>
        <p:nvSpPr>
          <p:cNvPr id="25606" name="Line 6"/>
          <p:cNvSpPr>
            <a:spLocks noChangeShapeType="1"/>
          </p:cNvSpPr>
          <p:nvPr/>
        </p:nvSpPr>
        <p:spPr bwMode="auto">
          <a:xfrm>
            <a:off x="3651250" y="2971800"/>
            <a:ext cx="4724400" cy="0"/>
          </a:xfrm>
          <a:prstGeom prst="line">
            <a:avLst/>
          </a:prstGeom>
          <a:noFill/>
          <a:ln w="9525">
            <a:solidFill>
              <a:schemeClr val="tx1"/>
            </a:solidFill>
            <a:round/>
            <a:headEnd/>
            <a:tailEnd type="triangle" w="med" len="med"/>
          </a:ln>
        </p:spPr>
        <p:txBody>
          <a:bodyPr/>
          <a:lstStyle/>
          <a:p>
            <a:endParaRPr lang="en-US"/>
          </a:p>
        </p:txBody>
      </p:sp>
      <p:sp>
        <p:nvSpPr>
          <p:cNvPr id="25607" name="Freeform 7"/>
          <p:cNvSpPr>
            <a:spLocks/>
          </p:cNvSpPr>
          <p:nvPr/>
        </p:nvSpPr>
        <p:spPr bwMode="auto">
          <a:xfrm>
            <a:off x="4267200" y="990600"/>
            <a:ext cx="4191000" cy="1231900"/>
          </a:xfrm>
          <a:custGeom>
            <a:avLst/>
            <a:gdLst>
              <a:gd name="T0" fmla="*/ 0 w 2592"/>
              <a:gd name="T1" fmla="*/ 2147483647 h 640"/>
              <a:gd name="T2" fmla="*/ 501956342 w 2592"/>
              <a:gd name="T3" fmla="*/ 2147483647 h 640"/>
              <a:gd name="T4" fmla="*/ 1254892370 w 2592"/>
              <a:gd name="T5" fmla="*/ 2147483647 h 640"/>
              <a:gd name="T6" fmla="*/ 1631359475 w 2592"/>
              <a:gd name="T7" fmla="*/ 2147483647 h 640"/>
              <a:gd name="T8" fmla="*/ 1882339566 w 2592"/>
              <a:gd name="T9" fmla="*/ 1808051722 h 640"/>
              <a:gd name="T10" fmla="*/ 2147483647 w 2592"/>
              <a:gd name="T11" fmla="*/ 1452369605 h 640"/>
              <a:gd name="T12" fmla="*/ 2147483647 w 2592"/>
              <a:gd name="T13" fmla="*/ 1274527585 h 640"/>
              <a:gd name="T14" fmla="*/ 2147483647 w 2592"/>
              <a:gd name="T15" fmla="*/ 1274527585 h 640"/>
              <a:gd name="T16" fmla="*/ 2147483647 w 2592"/>
              <a:gd name="T17" fmla="*/ 1096687489 h 640"/>
              <a:gd name="T18" fmla="*/ 2147483647 w 2592"/>
              <a:gd name="T19" fmla="*/ 563163111 h 640"/>
              <a:gd name="T20" fmla="*/ 2147483647 w 2592"/>
              <a:gd name="T21" fmla="*/ 207480814 h 640"/>
              <a:gd name="T22" fmla="*/ 2147483647 w 2592"/>
              <a:gd name="T23" fmla="*/ 29640665 h 640"/>
              <a:gd name="T24" fmla="*/ 2147483647 w 2592"/>
              <a:gd name="T25" fmla="*/ 29640665 h 6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92"/>
              <a:gd name="T40" fmla="*/ 0 h 640"/>
              <a:gd name="T41" fmla="*/ 2592 w 2592"/>
              <a:gd name="T42" fmla="*/ 640 h 6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92" h="640">
                <a:moveTo>
                  <a:pt x="0" y="632"/>
                </a:moveTo>
                <a:cubicBezTo>
                  <a:pt x="56" y="632"/>
                  <a:pt x="112" y="632"/>
                  <a:pt x="192" y="632"/>
                </a:cubicBezTo>
                <a:cubicBezTo>
                  <a:pt x="272" y="632"/>
                  <a:pt x="408" y="640"/>
                  <a:pt x="480" y="632"/>
                </a:cubicBezTo>
                <a:cubicBezTo>
                  <a:pt x="552" y="624"/>
                  <a:pt x="584" y="608"/>
                  <a:pt x="624" y="584"/>
                </a:cubicBezTo>
                <a:cubicBezTo>
                  <a:pt x="664" y="560"/>
                  <a:pt x="680" y="520"/>
                  <a:pt x="720" y="488"/>
                </a:cubicBezTo>
                <a:cubicBezTo>
                  <a:pt x="760" y="456"/>
                  <a:pt x="808" y="416"/>
                  <a:pt x="864" y="392"/>
                </a:cubicBezTo>
                <a:cubicBezTo>
                  <a:pt x="920" y="368"/>
                  <a:pt x="960" y="352"/>
                  <a:pt x="1056" y="344"/>
                </a:cubicBezTo>
                <a:cubicBezTo>
                  <a:pt x="1152" y="336"/>
                  <a:pt x="1328" y="352"/>
                  <a:pt x="1440" y="344"/>
                </a:cubicBezTo>
                <a:cubicBezTo>
                  <a:pt x="1552" y="336"/>
                  <a:pt x="1656" y="328"/>
                  <a:pt x="1728" y="296"/>
                </a:cubicBezTo>
                <a:cubicBezTo>
                  <a:pt x="1800" y="264"/>
                  <a:pt x="1824" y="192"/>
                  <a:pt x="1872" y="152"/>
                </a:cubicBezTo>
                <a:cubicBezTo>
                  <a:pt x="1920" y="112"/>
                  <a:pt x="1936" y="80"/>
                  <a:pt x="2016" y="56"/>
                </a:cubicBezTo>
                <a:cubicBezTo>
                  <a:pt x="2096" y="32"/>
                  <a:pt x="2256" y="16"/>
                  <a:pt x="2352" y="8"/>
                </a:cubicBezTo>
                <a:cubicBezTo>
                  <a:pt x="2448" y="0"/>
                  <a:pt x="2552" y="8"/>
                  <a:pt x="2592" y="8"/>
                </a:cubicBezTo>
              </a:path>
            </a:pathLst>
          </a:custGeom>
          <a:noFill/>
          <a:ln w="50800">
            <a:solidFill>
              <a:srgbClr val="0000FF"/>
            </a:solidFill>
            <a:round/>
            <a:headEnd/>
            <a:tailEnd/>
          </a:ln>
        </p:spPr>
        <p:txBody>
          <a:bodyPr/>
          <a:lstStyle/>
          <a:p>
            <a:endParaRPr lang="en-US"/>
          </a:p>
        </p:txBody>
      </p:sp>
      <p:sp>
        <p:nvSpPr>
          <p:cNvPr id="25608" name="Rectangle 8"/>
          <p:cNvSpPr>
            <a:spLocks noChangeArrowheads="1"/>
          </p:cNvSpPr>
          <p:nvPr/>
        </p:nvSpPr>
        <p:spPr bwMode="auto">
          <a:xfrm>
            <a:off x="2814638" y="381000"/>
            <a:ext cx="852487" cy="366713"/>
          </a:xfrm>
          <a:prstGeom prst="rect">
            <a:avLst/>
          </a:prstGeom>
          <a:noFill/>
          <a:ln w="9525">
            <a:noFill/>
            <a:miter lim="800000"/>
            <a:headEnd/>
            <a:tailEnd/>
          </a:ln>
        </p:spPr>
        <p:txBody>
          <a:bodyPr wrap="none">
            <a:spAutoFit/>
          </a:bodyPr>
          <a:lstStyle/>
          <a:p>
            <a:r>
              <a:rPr lang="en-US" b="1" i="1">
                <a:latin typeface="Arial" charset="0"/>
              </a:rPr>
              <a:t>U /k</a:t>
            </a:r>
            <a:r>
              <a:rPr lang="en-US" b="1" i="1" baseline="-25000">
                <a:latin typeface="Arial" charset="0"/>
              </a:rPr>
              <a:t>B</a:t>
            </a:r>
            <a:r>
              <a:rPr lang="en-US" b="1" i="1">
                <a:latin typeface="Arial" charset="0"/>
              </a:rPr>
              <a:t>T</a:t>
            </a:r>
          </a:p>
        </p:txBody>
      </p:sp>
      <p:sp>
        <p:nvSpPr>
          <p:cNvPr id="25609" name="Rectangle 9"/>
          <p:cNvSpPr>
            <a:spLocks noChangeArrowheads="1"/>
          </p:cNvSpPr>
          <p:nvPr/>
        </p:nvSpPr>
        <p:spPr bwMode="auto">
          <a:xfrm>
            <a:off x="2968625" y="2057400"/>
            <a:ext cx="612775" cy="336550"/>
          </a:xfrm>
          <a:prstGeom prst="rect">
            <a:avLst/>
          </a:prstGeom>
          <a:noFill/>
          <a:ln w="9525">
            <a:noFill/>
            <a:miter lim="800000"/>
            <a:headEnd/>
            <a:tailEnd/>
          </a:ln>
        </p:spPr>
        <p:txBody>
          <a:bodyPr wrap="none">
            <a:spAutoFit/>
          </a:bodyPr>
          <a:lstStyle/>
          <a:p>
            <a:r>
              <a:rPr lang="en-US" sz="1600" b="1">
                <a:latin typeface="Arial" charset="0"/>
              </a:rPr>
              <a:t>3/2</a:t>
            </a:r>
            <a:r>
              <a:rPr lang="en-US" sz="1600" b="1" i="1">
                <a:latin typeface="Arial" charset="0"/>
              </a:rPr>
              <a:t>N</a:t>
            </a:r>
            <a:endParaRPr lang="en-US" sz="1600" b="1" i="1" baseline="-25000">
              <a:latin typeface="Arial" charset="0"/>
            </a:endParaRPr>
          </a:p>
        </p:txBody>
      </p:sp>
      <p:sp>
        <p:nvSpPr>
          <p:cNvPr id="25610" name="Rectangle 10"/>
          <p:cNvSpPr>
            <a:spLocks noChangeArrowheads="1"/>
          </p:cNvSpPr>
          <p:nvPr/>
        </p:nvSpPr>
        <p:spPr bwMode="auto">
          <a:xfrm>
            <a:off x="2968625" y="1495425"/>
            <a:ext cx="612775" cy="336550"/>
          </a:xfrm>
          <a:prstGeom prst="rect">
            <a:avLst/>
          </a:prstGeom>
          <a:noFill/>
          <a:ln w="9525">
            <a:noFill/>
            <a:miter lim="800000"/>
            <a:headEnd/>
            <a:tailEnd/>
          </a:ln>
        </p:spPr>
        <p:txBody>
          <a:bodyPr wrap="none">
            <a:spAutoFit/>
          </a:bodyPr>
          <a:lstStyle/>
          <a:p>
            <a:r>
              <a:rPr lang="en-US" sz="1600" b="1">
                <a:latin typeface="Arial" charset="0"/>
              </a:rPr>
              <a:t>5/2</a:t>
            </a:r>
            <a:r>
              <a:rPr lang="en-US" sz="1600" b="1" i="1">
                <a:latin typeface="Arial" charset="0"/>
              </a:rPr>
              <a:t>N</a:t>
            </a:r>
            <a:endParaRPr lang="en-US" sz="1600" b="1" i="1" baseline="-25000">
              <a:latin typeface="Arial" charset="0"/>
            </a:endParaRPr>
          </a:p>
        </p:txBody>
      </p:sp>
      <p:sp>
        <p:nvSpPr>
          <p:cNvPr id="25611" name="Rectangle 11"/>
          <p:cNvSpPr>
            <a:spLocks noChangeArrowheads="1"/>
          </p:cNvSpPr>
          <p:nvPr/>
        </p:nvSpPr>
        <p:spPr bwMode="auto">
          <a:xfrm>
            <a:off x="2968625" y="914400"/>
            <a:ext cx="612775" cy="336550"/>
          </a:xfrm>
          <a:prstGeom prst="rect">
            <a:avLst/>
          </a:prstGeom>
          <a:noFill/>
          <a:ln w="9525">
            <a:noFill/>
            <a:miter lim="800000"/>
            <a:headEnd/>
            <a:tailEnd/>
          </a:ln>
        </p:spPr>
        <p:txBody>
          <a:bodyPr wrap="none">
            <a:spAutoFit/>
          </a:bodyPr>
          <a:lstStyle/>
          <a:p>
            <a:r>
              <a:rPr lang="en-US" sz="1600" b="1">
                <a:latin typeface="Arial" charset="0"/>
              </a:rPr>
              <a:t>7/2</a:t>
            </a:r>
            <a:r>
              <a:rPr lang="en-US" sz="1600" b="1" i="1">
                <a:latin typeface="Arial" charset="0"/>
              </a:rPr>
              <a:t>N</a:t>
            </a:r>
            <a:endParaRPr lang="en-US" sz="1600" b="1" i="1" baseline="-25000">
              <a:latin typeface="Arial" charset="0"/>
            </a:endParaRPr>
          </a:p>
        </p:txBody>
      </p:sp>
      <p:sp>
        <p:nvSpPr>
          <p:cNvPr id="25612" name="Rectangle 12"/>
          <p:cNvSpPr>
            <a:spLocks noChangeArrowheads="1"/>
          </p:cNvSpPr>
          <p:nvPr/>
        </p:nvSpPr>
        <p:spPr bwMode="auto">
          <a:xfrm>
            <a:off x="3451225" y="2976563"/>
            <a:ext cx="409575" cy="336550"/>
          </a:xfrm>
          <a:prstGeom prst="rect">
            <a:avLst/>
          </a:prstGeom>
          <a:noFill/>
          <a:ln w="9525">
            <a:noFill/>
            <a:miter lim="800000"/>
            <a:headEnd/>
            <a:tailEnd/>
          </a:ln>
        </p:spPr>
        <p:txBody>
          <a:bodyPr wrap="none">
            <a:spAutoFit/>
          </a:bodyPr>
          <a:lstStyle/>
          <a:p>
            <a:r>
              <a:rPr lang="en-US" sz="1600" b="1">
                <a:latin typeface="Arial" charset="0"/>
              </a:rPr>
              <a:t>10</a:t>
            </a:r>
            <a:endParaRPr lang="en-US" sz="1600" b="1" i="1" baseline="-25000">
              <a:latin typeface="Arial" charset="0"/>
            </a:endParaRPr>
          </a:p>
        </p:txBody>
      </p:sp>
      <p:sp>
        <p:nvSpPr>
          <p:cNvPr id="25613" name="Rectangle 13"/>
          <p:cNvSpPr>
            <a:spLocks noChangeArrowheads="1"/>
          </p:cNvSpPr>
          <p:nvPr/>
        </p:nvSpPr>
        <p:spPr bwMode="auto">
          <a:xfrm>
            <a:off x="5022850" y="2962275"/>
            <a:ext cx="522288" cy="336550"/>
          </a:xfrm>
          <a:prstGeom prst="rect">
            <a:avLst/>
          </a:prstGeom>
          <a:noFill/>
          <a:ln w="9525">
            <a:noFill/>
            <a:miter lim="800000"/>
            <a:headEnd/>
            <a:tailEnd/>
          </a:ln>
        </p:spPr>
        <p:txBody>
          <a:bodyPr wrap="none">
            <a:spAutoFit/>
          </a:bodyPr>
          <a:lstStyle/>
          <a:p>
            <a:r>
              <a:rPr lang="en-US" sz="1600" b="1">
                <a:latin typeface="Arial" charset="0"/>
              </a:rPr>
              <a:t>100</a:t>
            </a:r>
            <a:endParaRPr lang="en-US" sz="1600" b="1" i="1" baseline="-25000">
              <a:latin typeface="Arial" charset="0"/>
            </a:endParaRPr>
          </a:p>
        </p:txBody>
      </p:sp>
      <p:sp>
        <p:nvSpPr>
          <p:cNvPr id="25614" name="Rectangle 14"/>
          <p:cNvSpPr>
            <a:spLocks noChangeArrowheads="1"/>
          </p:cNvSpPr>
          <p:nvPr/>
        </p:nvSpPr>
        <p:spPr bwMode="auto">
          <a:xfrm>
            <a:off x="6670675" y="2962275"/>
            <a:ext cx="635000" cy="336550"/>
          </a:xfrm>
          <a:prstGeom prst="rect">
            <a:avLst/>
          </a:prstGeom>
          <a:noFill/>
          <a:ln w="9525">
            <a:noFill/>
            <a:miter lim="800000"/>
            <a:headEnd/>
            <a:tailEnd/>
          </a:ln>
        </p:spPr>
        <p:txBody>
          <a:bodyPr wrap="none">
            <a:spAutoFit/>
          </a:bodyPr>
          <a:lstStyle/>
          <a:p>
            <a:r>
              <a:rPr lang="en-US" sz="1600" b="1">
                <a:latin typeface="Arial" charset="0"/>
              </a:rPr>
              <a:t>1000</a:t>
            </a:r>
            <a:endParaRPr lang="en-US" sz="1600" b="1" i="1" baseline="-25000">
              <a:latin typeface="Arial" charset="0"/>
            </a:endParaRPr>
          </a:p>
        </p:txBody>
      </p:sp>
      <p:sp>
        <p:nvSpPr>
          <p:cNvPr id="25615" name="Rectangle 15"/>
          <p:cNvSpPr>
            <a:spLocks noChangeArrowheads="1"/>
          </p:cNvSpPr>
          <p:nvPr/>
        </p:nvSpPr>
        <p:spPr bwMode="auto">
          <a:xfrm>
            <a:off x="7727950" y="3005138"/>
            <a:ext cx="615950" cy="366712"/>
          </a:xfrm>
          <a:prstGeom prst="rect">
            <a:avLst/>
          </a:prstGeom>
          <a:noFill/>
          <a:ln w="9525">
            <a:noFill/>
            <a:miter lim="800000"/>
            <a:headEnd/>
            <a:tailEnd/>
          </a:ln>
        </p:spPr>
        <p:txBody>
          <a:bodyPr wrap="none">
            <a:spAutoFit/>
          </a:bodyPr>
          <a:lstStyle/>
          <a:p>
            <a:r>
              <a:rPr lang="en-US" b="1" i="1">
                <a:latin typeface="Arial" charset="0"/>
              </a:rPr>
              <a:t>T, K</a:t>
            </a:r>
          </a:p>
        </p:txBody>
      </p:sp>
      <p:sp>
        <p:nvSpPr>
          <p:cNvPr id="25616" name="Line 16"/>
          <p:cNvSpPr>
            <a:spLocks noChangeShapeType="1"/>
          </p:cNvSpPr>
          <p:nvPr/>
        </p:nvSpPr>
        <p:spPr bwMode="auto">
          <a:xfrm>
            <a:off x="3657600" y="2209800"/>
            <a:ext cx="609600" cy="0"/>
          </a:xfrm>
          <a:prstGeom prst="line">
            <a:avLst/>
          </a:prstGeom>
          <a:noFill/>
          <a:ln w="50800">
            <a:solidFill>
              <a:srgbClr val="0000FF"/>
            </a:solidFill>
            <a:prstDash val="dash"/>
            <a:round/>
            <a:headEnd/>
            <a:tailEnd/>
          </a:ln>
        </p:spPr>
        <p:txBody>
          <a:bodyPr/>
          <a:lstStyle/>
          <a:p>
            <a:endParaRPr lang="en-US"/>
          </a:p>
        </p:txBody>
      </p:sp>
      <p:sp>
        <p:nvSpPr>
          <p:cNvPr id="25617" name="Line 17"/>
          <p:cNvSpPr>
            <a:spLocks noChangeShapeType="1"/>
          </p:cNvSpPr>
          <p:nvPr/>
        </p:nvSpPr>
        <p:spPr bwMode="auto">
          <a:xfrm>
            <a:off x="4648200" y="2209800"/>
            <a:ext cx="0" cy="762000"/>
          </a:xfrm>
          <a:prstGeom prst="line">
            <a:avLst/>
          </a:prstGeom>
          <a:noFill/>
          <a:ln w="9525">
            <a:solidFill>
              <a:schemeClr val="tx1"/>
            </a:solidFill>
            <a:round/>
            <a:headEnd type="stealth" w="med" len="med"/>
            <a:tailEnd type="stealth" w="med" len="med"/>
          </a:ln>
        </p:spPr>
        <p:txBody>
          <a:bodyPr/>
          <a:lstStyle/>
          <a:p>
            <a:endParaRPr lang="en-US"/>
          </a:p>
        </p:txBody>
      </p:sp>
      <p:sp>
        <p:nvSpPr>
          <p:cNvPr id="25618" name="Rectangle 18"/>
          <p:cNvSpPr>
            <a:spLocks noChangeArrowheads="1"/>
          </p:cNvSpPr>
          <p:nvPr/>
        </p:nvSpPr>
        <p:spPr bwMode="auto">
          <a:xfrm>
            <a:off x="4876800" y="2462213"/>
            <a:ext cx="1279525" cy="336550"/>
          </a:xfrm>
          <a:prstGeom prst="rect">
            <a:avLst/>
          </a:prstGeom>
          <a:noFill/>
          <a:ln w="9525">
            <a:noFill/>
            <a:miter lim="800000"/>
            <a:headEnd/>
            <a:tailEnd/>
          </a:ln>
        </p:spPr>
        <p:txBody>
          <a:bodyPr wrap="none">
            <a:spAutoFit/>
          </a:bodyPr>
          <a:lstStyle/>
          <a:p>
            <a:r>
              <a:rPr lang="en-US" sz="1600" b="1">
                <a:latin typeface="Arial" charset="0"/>
              </a:rPr>
              <a:t>Translation</a:t>
            </a:r>
          </a:p>
        </p:txBody>
      </p:sp>
      <p:sp>
        <p:nvSpPr>
          <p:cNvPr id="25619" name="Rectangle 19"/>
          <p:cNvSpPr>
            <a:spLocks noChangeArrowheads="1"/>
          </p:cNvSpPr>
          <p:nvPr/>
        </p:nvSpPr>
        <p:spPr bwMode="auto">
          <a:xfrm>
            <a:off x="5943600" y="1771650"/>
            <a:ext cx="1008063" cy="336550"/>
          </a:xfrm>
          <a:prstGeom prst="rect">
            <a:avLst/>
          </a:prstGeom>
          <a:noFill/>
          <a:ln w="9525">
            <a:noFill/>
            <a:miter lim="800000"/>
            <a:headEnd/>
            <a:tailEnd/>
          </a:ln>
        </p:spPr>
        <p:txBody>
          <a:bodyPr wrap="none">
            <a:spAutoFit/>
          </a:bodyPr>
          <a:lstStyle/>
          <a:p>
            <a:r>
              <a:rPr lang="en-US" sz="1600" b="1">
                <a:latin typeface="Arial" charset="0"/>
              </a:rPr>
              <a:t>Rotation</a:t>
            </a:r>
          </a:p>
        </p:txBody>
      </p:sp>
      <p:sp>
        <p:nvSpPr>
          <p:cNvPr id="25620" name="Rectangle 20"/>
          <p:cNvSpPr>
            <a:spLocks noChangeArrowheads="1"/>
          </p:cNvSpPr>
          <p:nvPr/>
        </p:nvSpPr>
        <p:spPr bwMode="auto">
          <a:xfrm>
            <a:off x="7472363" y="1190625"/>
            <a:ext cx="1065212" cy="336550"/>
          </a:xfrm>
          <a:prstGeom prst="rect">
            <a:avLst/>
          </a:prstGeom>
          <a:noFill/>
          <a:ln w="9525">
            <a:noFill/>
            <a:miter lim="800000"/>
            <a:headEnd/>
            <a:tailEnd/>
          </a:ln>
        </p:spPr>
        <p:txBody>
          <a:bodyPr wrap="none">
            <a:spAutoFit/>
          </a:bodyPr>
          <a:lstStyle/>
          <a:p>
            <a:r>
              <a:rPr lang="en-US" sz="1600" b="1">
                <a:latin typeface="Arial" charset="0"/>
              </a:rPr>
              <a:t>Vibration</a:t>
            </a:r>
          </a:p>
        </p:txBody>
      </p:sp>
      <p:sp>
        <p:nvSpPr>
          <p:cNvPr id="25621" name="Line 21"/>
          <p:cNvSpPr>
            <a:spLocks noChangeShapeType="1"/>
          </p:cNvSpPr>
          <p:nvPr/>
        </p:nvSpPr>
        <p:spPr bwMode="auto">
          <a:xfrm>
            <a:off x="5943600" y="1676400"/>
            <a:ext cx="0" cy="457200"/>
          </a:xfrm>
          <a:prstGeom prst="line">
            <a:avLst/>
          </a:prstGeom>
          <a:noFill/>
          <a:ln w="9525">
            <a:solidFill>
              <a:schemeClr val="tx1"/>
            </a:solidFill>
            <a:round/>
            <a:headEnd type="stealth" w="med" len="med"/>
            <a:tailEnd type="stealth" w="med" len="med"/>
          </a:ln>
        </p:spPr>
        <p:txBody>
          <a:bodyPr/>
          <a:lstStyle/>
          <a:p>
            <a:endParaRPr lang="en-US"/>
          </a:p>
        </p:txBody>
      </p:sp>
      <p:sp>
        <p:nvSpPr>
          <p:cNvPr id="25622" name="Line 22"/>
          <p:cNvSpPr>
            <a:spLocks noChangeShapeType="1"/>
          </p:cNvSpPr>
          <p:nvPr/>
        </p:nvSpPr>
        <p:spPr bwMode="auto">
          <a:xfrm>
            <a:off x="7519988" y="1114425"/>
            <a:ext cx="0" cy="457200"/>
          </a:xfrm>
          <a:prstGeom prst="line">
            <a:avLst/>
          </a:prstGeom>
          <a:noFill/>
          <a:ln w="9525">
            <a:solidFill>
              <a:schemeClr val="tx1"/>
            </a:solidFill>
            <a:round/>
            <a:headEnd type="stealth" w="med" len="med"/>
            <a:tailEnd type="stealth" w="med" len="med"/>
          </a:ln>
        </p:spPr>
        <p:txBody>
          <a:bodyPr/>
          <a:lstStyle/>
          <a:p>
            <a:endParaRPr lang="en-US"/>
          </a:p>
        </p:txBody>
      </p:sp>
      <p:sp>
        <p:nvSpPr>
          <p:cNvPr id="25623" name="Line 23"/>
          <p:cNvSpPr>
            <a:spLocks noChangeShapeType="1"/>
          </p:cNvSpPr>
          <p:nvPr/>
        </p:nvSpPr>
        <p:spPr bwMode="auto">
          <a:xfrm>
            <a:off x="3657600" y="1657350"/>
            <a:ext cx="2057400" cy="0"/>
          </a:xfrm>
          <a:prstGeom prst="line">
            <a:avLst/>
          </a:prstGeom>
          <a:noFill/>
          <a:ln w="9525">
            <a:solidFill>
              <a:schemeClr val="tx1"/>
            </a:solidFill>
            <a:prstDash val="lgDash"/>
            <a:round/>
            <a:headEnd/>
            <a:tailEnd/>
          </a:ln>
        </p:spPr>
        <p:txBody>
          <a:bodyPr/>
          <a:lstStyle/>
          <a:p>
            <a:endParaRPr lang="en-US"/>
          </a:p>
        </p:txBody>
      </p:sp>
      <p:sp>
        <p:nvSpPr>
          <p:cNvPr id="25624" name="Line 24"/>
          <p:cNvSpPr>
            <a:spLocks noChangeShapeType="1"/>
          </p:cNvSpPr>
          <p:nvPr/>
        </p:nvSpPr>
        <p:spPr bwMode="auto">
          <a:xfrm>
            <a:off x="3657600" y="1066800"/>
            <a:ext cx="3886200" cy="0"/>
          </a:xfrm>
          <a:prstGeom prst="line">
            <a:avLst/>
          </a:prstGeom>
          <a:noFill/>
          <a:ln w="9525">
            <a:solidFill>
              <a:schemeClr val="tx1"/>
            </a:solidFill>
            <a:prstDash val="lgDash"/>
            <a:round/>
            <a:headEnd/>
            <a:tailEnd/>
          </a:ln>
        </p:spPr>
        <p:txBody>
          <a:bodyPr/>
          <a:lstStyle/>
          <a:p>
            <a:endParaRPr lang="en-US"/>
          </a:p>
        </p:txBody>
      </p:sp>
      <p:sp>
        <p:nvSpPr>
          <p:cNvPr id="25625" name="Line 25"/>
          <p:cNvSpPr>
            <a:spLocks noChangeShapeType="1"/>
          </p:cNvSpPr>
          <p:nvPr/>
        </p:nvSpPr>
        <p:spPr bwMode="auto">
          <a:xfrm>
            <a:off x="5334000" y="2209800"/>
            <a:ext cx="609600" cy="0"/>
          </a:xfrm>
          <a:prstGeom prst="line">
            <a:avLst/>
          </a:prstGeom>
          <a:noFill/>
          <a:ln w="9525">
            <a:solidFill>
              <a:schemeClr val="tx1"/>
            </a:solidFill>
            <a:prstDash val="lgDash"/>
            <a:round/>
            <a:headEnd/>
            <a:tailEnd/>
          </a:ln>
        </p:spPr>
        <p:txBody>
          <a:bodyPr/>
          <a:lstStyle/>
          <a:p>
            <a:endParaRPr lang="en-US"/>
          </a:p>
        </p:txBody>
      </p:sp>
      <p:sp>
        <p:nvSpPr>
          <p:cNvPr id="25626" name="Line 26"/>
          <p:cNvSpPr>
            <a:spLocks noChangeShapeType="1"/>
          </p:cNvSpPr>
          <p:nvPr/>
        </p:nvSpPr>
        <p:spPr bwMode="auto">
          <a:xfrm>
            <a:off x="7086600" y="1647825"/>
            <a:ext cx="609600" cy="0"/>
          </a:xfrm>
          <a:prstGeom prst="line">
            <a:avLst/>
          </a:prstGeom>
          <a:noFill/>
          <a:ln w="9525">
            <a:solidFill>
              <a:schemeClr val="tx1"/>
            </a:solidFill>
            <a:prstDash val="lgDash"/>
            <a:round/>
            <a:headEnd/>
            <a:tailEnd/>
          </a:ln>
        </p:spPr>
        <p:txBody>
          <a:bodyPr/>
          <a:lstStyle/>
          <a:p>
            <a:endParaRPr lang="en-US"/>
          </a:p>
        </p:txBody>
      </p:sp>
      <p:sp>
        <p:nvSpPr>
          <p:cNvPr id="25627" name="Rectangle 27"/>
          <p:cNvSpPr>
            <a:spLocks noChangeArrowheads="1"/>
          </p:cNvSpPr>
          <p:nvPr/>
        </p:nvSpPr>
        <p:spPr bwMode="auto">
          <a:xfrm>
            <a:off x="5181600" y="457200"/>
            <a:ext cx="1779588" cy="366713"/>
          </a:xfrm>
          <a:prstGeom prst="rect">
            <a:avLst/>
          </a:prstGeom>
          <a:noFill/>
          <a:ln w="9525">
            <a:noFill/>
            <a:miter lim="800000"/>
            <a:headEnd/>
            <a:tailEnd/>
          </a:ln>
        </p:spPr>
        <p:txBody>
          <a:bodyPr wrap="none">
            <a:spAutoFit/>
          </a:bodyPr>
          <a:lstStyle/>
          <a:p>
            <a:r>
              <a:rPr lang="en-US" b="1">
                <a:latin typeface="Arial" charset="0"/>
              </a:rPr>
              <a:t>one mole of H</a:t>
            </a:r>
            <a:r>
              <a:rPr lang="en-US" b="1" baseline="-25000">
                <a:latin typeface="Arial" charset="0"/>
              </a:rPr>
              <a:t>2</a:t>
            </a:r>
          </a:p>
        </p:txBody>
      </p:sp>
      <p:sp>
        <p:nvSpPr>
          <p:cNvPr id="25628" name="Line 28"/>
          <p:cNvSpPr>
            <a:spLocks noChangeShapeType="1"/>
          </p:cNvSpPr>
          <p:nvPr/>
        </p:nvSpPr>
        <p:spPr bwMode="auto">
          <a:xfrm flipV="1">
            <a:off x="5257800" y="2895600"/>
            <a:ext cx="0" cy="76200"/>
          </a:xfrm>
          <a:prstGeom prst="line">
            <a:avLst/>
          </a:prstGeom>
          <a:noFill/>
          <a:ln w="9525">
            <a:solidFill>
              <a:schemeClr val="tx1"/>
            </a:solidFill>
            <a:round/>
            <a:headEnd/>
            <a:tailEnd/>
          </a:ln>
        </p:spPr>
        <p:txBody>
          <a:bodyPr/>
          <a:lstStyle/>
          <a:p>
            <a:endParaRPr lang="en-US"/>
          </a:p>
        </p:txBody>
      </p:sp>
      <p:sp>
        <p:nvSpPr>
          <p:cNvPr id="25629" name="Line 29"/>
          <p:cNvSpPr>
            <a:spLocks noChangeShapeType="1"/>
          </p:cNvSpPr>
          <p:nvPr/>
        </p:nvSpPr>
        <p:spPr bwMode="auto">
          <a:xfrm flipV="1">
            <a:off x="6934200" y="2876550"/>
            <a:ext cx="0" cy="76200"/>
          </a:xfrm>
          <a:prstGeom prst="line">
            <a:avLst/>
          </a:prstGeom>
          <a:noFill/>
          <a:ln w="9525">
            <a:solidFill>
              <a:schemeClr val="tx1"/>
            </a:solidFill>
            <a:round/>
            <a:headEnd/>
            <a:tailEnd/>
          </a:ln>
        </p:spPr>
        <p:txBody>
          <a:bodyPr/>
          <a:lstStyle/>
          <a:p>
            <a:endParaRPr lang="en-US"/>
          </a:p>
        </p:txBody>
      </p:sp>
      <p:sp>
        <p:nvSpPr>
          <p:cNvPr id="25630" name="Rectangle 30"/>
          <p:cNvSpPr>
            <a:spLocks noChangeArrowheads="1"/>
          </p:cNvSpPr>
          <p:nvPr/>
        </p:nvSpPr>
        <p:spPr bwMode="auto">
          <a:xfrm>
            <a:off x="152400" y="5715000"/>
            <a:ext cx="8763000" cy="958850"/>
          </a:xfrm>
          <a:prstGeom prst="rect">
            <a:avLst/>
          </a:prstGeom>
          <a:noFill/>
          <a:ln w="9525">
            <a:noFill/>
            <a:miter lim="800000"/>
            <a:headEnd/>
            <a:tailEnd/>
          </a:ln>
        </p:spPr>
        <p:txBody>
          <a:bodyPr>
            <a:spAutoFit/>
          </a:bodyPr>
          <a:lstStyle/>
          <a:p>
            <a:pPr algn="just">
              <a:spcBef>
                <a:spcPct val="20000"/>
              </a:spcBef>
            </a:pPr>
            <a:r>
              <a:rPr lang="en-US" sz="1900">
                <a:latin typeface="Arial" charset="0"/>
              </a:rPr>
              <a:t>The rotational energy levels are ~15 meV apart, the difference between vibrational energy levels ~270 meV. Thus, the rotational degrees start contributing to </a:t>
            </a:r>
            <a:r>
              <a:rPr lang="en-US" sz="1900" b="1" i="1">
                <a:latin typeface="Arial" charset="0"/>
              </a:rPr>
              <a:t>U</a:t>
            </a:r>
            <a:r>
              <a:rPr lang="en-US" sz="1900">
                <a:latin typeface="Arial" charset="0"/>
              </a:rPr>
              <a:t> at </a:t>
            </a:r>
            <a:r>
              <a:rPr lang="en-US" sz="1900" b="1" i="1">
                <a:latin typeface="Arial" charset="0"/>
              </a:rPr>
              <a:t>T </a:t>
            </a:r>
            <a:r>
              <a:rPr lang="en-US" sz="1900">
                <a:latin typeface="Arial" charset="0"/>
              </a:rPr>
              <a:t>&gt; 100 K, the vibrational degrees of freedom at </a:t>
            </a:r>
            <a:r>
              <a:rPr lang="en-US" sz="1900" b="1" i="1">
                <a:latin typeface="Arial" charset="0"/>
              </a:rPr>
              <a:t>T</a:t>
            </a:r>
            <a:r>
              <a:rPr lang="en-US" sz="1900">
                <a:latin typeface="Arial" charset="0"/>
              </a:rPr>
              <a:t> &gt; 1000 K.</a:t>
            </a:r>
          </a:p>
        </p:txBody>
      </p:sp>
      <p:sp>
        <p:nvSpPr>
          <p:cNvPr id="25631" name="Rectangle 31"/>
          <p:cNvSpPr>
            <a:spLocks noChangeArrowheads="1"/>
          </p:cNvSpPr>
          <p:nvPr/>
        </p:nvSpPr>
        <p:spPr bwMode="auto">
          <a:xfrm>
            <a:off x="685800" y="3113088"/>
            <a:ext cx="1881188" cy="392112"/>
          </a:xfrm>
          <a:prstGeom prst="rect">
            <a:avLst/>
          </a:prstGeom>
          <a:noFill/>
          <a:ln w="25400">
            <a:solidFill>
              <a:srgbClr val="0000FF"/>
            </a:solidFill>
            <a:miter lim="800000"/>
            <a:headEnd/>
            <a:tailEnd/>
          </a:ln>
        </p:spPr>
        <p:txBody>
          <a:bodyPr wrap="none">
            <a:spAutoFit/>
          </a:bodyPr>
          <a:lstStyle/>
          <a:p>
            <a:pPr>
              <a:spcBef>
                <a:spcPct val="50000"/>
              </a:spcBef>
            </a:pPr>
            <a:r>
              <a:rPr lang="en-US" b="1" i="1">
                <a:latin typeface="Arial" charset="0"/>
              </a:rPr>
              <a:t>Example of H</a:t>
            </a:r>
            <a:r>
              <a:rPr lang="en-US" b="1" i="1" baseline="-25000">
                <a:latin typeface="Arial" charset="0"/>
              </a:rPr>
              <a:t>2</a:t>
            </a:r>
            <a:r>
              <a:rPr lang="en-US" b="1">
                <a:latin typeface="Arial" charset="0"/>
              </a:rPr>
              <a:t>:</a:t>
            </a:r>
            <a:r>
              <a:rPr lang="en-US">
                <a:latin typeface="Arial" charset="0"/>
              </a:rPr>
              <a:t> </a:t>
            </a:r>
          </a:p>
        </p:txBody>
      </p:sp>
      <p:sp>
        <p:nvSpPr>
          <p:cNvPr id="25632" name="Rectangle 32"/>
          <p:cNvSpPr>
            <a:spLocks noChangeArrowheads="1"/>
          </p:cNvSpPr>
          <p:nvPr/>
        </p:nvSpPr>
        <p:spPr bwMode="auto">
          <a:xfrm>
            <a:off x="228600" y="3505200"/>
            <a:ext cx="5257800" cy="2114550"/>
          </a:xfrm>
          <a:prstGeom prst="rect">
            <a:avLst/>
          </a:prstGeom>
          <a:noFill/>
          <a:ln w="9525">
            <a:noFill/>
            <a:miter lim="800000"/>
            <a:headEnd/>
            <a:tailEnd/>
          </a:ln>
        </p:spPr>
        <p:txBody>
          <a:bodyPr>
            <a:spAutoFit/>
          </a:bodyPr>
          <a:lstStyle/>
          <a:p>
            <a:pPr algn="just">
              <a:spcBef>
                <a:spcPct val="20000"/>
              </a:spcBef>
            </a:pPr>
            <a:r>
              <a:rPr lang="en-US" sz="1900">
                <a:latin typeface="Arial" charset="0"/>
              </a:rPr>
              <a:t>An energy available to a </a:t>
            </a:r>
            <a:r>
              <a:rPr lang="en-US" sz="1900" i="1">
                <a:latin typeface="Arial" charset="0"/>
              </a:rPr>
              <a:t>H</a:t>
            </a:r>
            <a:r>
              <a:rPr lang="en-US" sz="1900" i="1" baseline="-25000">
                <a:latin typeface="Arial" charset="0"/>
              </a:rPr>
              <a:t>2</a:t>
            </a:r>
            <a:r>
              <a:rPr lang="en-US" sz="1900">
                <a:latin typeface="Arial" charset="0"/>
              </a:rPr>
              <a:t> molecule colliding with a wall at </a:t>
            </a:r>
            <a:r>
              <a:rPr lang="en-US" sz="1900" i="1">
                <a:latin typeface="Arial" charset="0"/>
              </a:rPr>
              <a:t>T </a:t>
            </a:r>
            <a:r>
              <a:rPr lang="en-US" sz="1900">
                <a:latin typeface="Arial" charset="0"/>
              </a:rPr>
              <a:t>= 300 K: (3/2)</a:t>
            </a:r>
            <a:r>
              <a:rPr lang="en-US" sz="1900" i="1">
                <a:latin typeface="Arial" charset="0"/>
              </a:rPr>
              <a:t>k</a:t>
            </a:r>
            <a:r>
              <a:rPr lang="en-US" sz="1900" i="1" baseline="-25000">
                <a:latin typeface="Arial" charset="0"/>
              </a:rPr>
              <a:t>B</a:t>
            </a:r>
            <a:r>
              <a:rPr lang="en-US" sz="1900" i="1">
                <a:latin typeface="Arial" charset="0"/>
              </a:rPr>
              <a:t>T </a:t>
            </a:r>
            <a:r>
              <a:rPr lang="en-US" sz="1900">
                <a:latin typeface="Arial" charset="0"/>
              </a:rPr>
              <a:t>~ 40 meV. If the difference between energy levels is &gt;&gt; </a:t>
            </a:r>
            <a:r>
              <a:rPr lang="en-US" sz="1900" b="1" i="1">
                <a:latin typeface="Arial" charset="0"/>
              </a:rPr>
              <a:t>k</a:t>
            </a:r>
            <a:r>
              <a:rPr lang="en-US" sz="1900" b="1" i="1" baseline="-25000">
                <a:latin typeface="Arial" charset="0"/>
              </a:rPr>
              <a:t>B</a:t>
            </a:r>
            <a:r>
              <a:rPr lang="en-US" sz="1900" b="1" i="1">
                <a:latin typeface="Arial" charset="0"/>
              </a:rPr>
              <a:t>T</a:t>
            </a:r>
            <a:r>
              <a:rPr lang="en-US" sz="1900">
                <a:latin typeface="Arial" charset="0"/>
              </a:rPr>
              <a:t>, then a typical collision cannot cause transitions to the higher (excited) states and thus cannot transfer energy to this degree of freedom: it is “frozen out”.</a:t>
            </a:r>
          </a:p>
        </p:txBody>
      </p:sp>
      <p:sp>
        <p:nvSpPr>
          <p:cNvPr id="25633" name="Freeform 33"/>
          <p:cNvSpPr>
            <a:spLocks/>
          </p:cNvSpPr>
          <p:nvPr/>
        </p:nvSpPr>
        <p:spPr bwMode="auto">
          <a:xfrm>
            <a:off x="6505575" y="3822700"/>
            <a:ext cx="1389063" cy="1216025"/>
          </a:xfrm>
          <a:custGeom>
            <a:avLst/>
            <a:gdLst>
              <a:gd name="T0" fmla="*/ 0 w 1152"/>
              <a:gd name="T1" fmla="*/ 0 h 1064"/>
              <a:gd name="T2" fmla="*/ 69788347 w 1152"/>
              <a:gd name="T3" fmla="*/ 564267485 h 1064"/>
              <a:gd name="T4" fmla="*/ 209363855 w 1152"/>
              <a:gd name="T5" fmla="*/ 1065838852 h 1064"/>
              <a:gd name="T6" fmla="*/ 488514832 w 1152"/>
              <a:gd name="T7" fmla="*/ 1316624750 h 1064"/>
              <a:gd name="T8" fmla="*/ 907242541 w 1152"/>
              <a:gd name="T9" fmla="*/ 1379322010 h 1064"/>
              <a:gd name="T10" fmla="*/ 1256181771 w 1152"/>
              <a:gd name="T11" fmla="*/ 1253928632 h 1064"/>
              <a:gd name="T12" fmla="*/ 1535334180 w 1152"/>
              <a:gd name="T13" fmla="*/ 752357122 h 1064"/>
              <a:gd name="T14" fmla="*/ 1674909631 w 1152"/>
              <a:gd name="T15" fmla="*/ 0 h 1064"/>
              <a:gd name="T16" fmla="*/ 0 60000 65536"/>
              <a:gd name="T17" fmla="*/ 0 60000 65536"/>
              <a:gd name="T18" fmla="*/ 0 60000 65536"/>
              <a:gd name="T19" fmla="*/ 0 60000 65536"/>
              <a:gd name="T20" fmla="*/ 0 60000 65536"/>
              <a:gd name="T21" fmla="*/ 0 60000 65536"/>
              <a:gd name="T22" fmla="*/ 0 60000 65536"/>
              <a:gd name="T23" fmla="*/ 0 60000 65536"/>
              <a:gd name="T24" fmla="*/ 0 w 1152"/>
              <a:gd name="T25" fmla="*/ 0 h 1064"/>
              <a:gd name="T26" fmla="*/ 1152 w 1152"/>
              <a:gd name="T27" fmla="*/ 1064 h 106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52" h="1064">
                <a:moveTo>
                  <a:pt x="0" y="0"/>
                </a:moveTo>
                <a:cubicBezTo>
                  <a:pt x="12" y="148"/>
                  <a:pt x="24" y="296"/>
                  <a:pt x="48" y="432"/>
                </a:cubicBezTo>
                <a:cubicBezTo>
                  <a:pt x="72" y="568"/>
                  <a:pt x="96" y="720"/>
                  <a:pt x="144" y="816"/>
                </a:cubicBezTo>
                <a:cubicBezTo>
                  <a:pt x="192" y="912"/>
                  <a:pt x="256" y="968"/>
                  <a:pt x="336" y="1008"/>
                </a:cubicBezTo>
                <a:cubicBezTo>
                  <a:pt x="416" y="1048"/>
                  <a:pt x="536" y="1064"/>
                  <a:pt x="624" y="1056"/>
                </a:cubicBezTo>
                <a:cubicBezTo>
                  <a:pt x="712" y="1048"/>
                  <a:pt x="792" y="1040"/>
                  <a:pt x="864" y="960"/>
                </a:cubicBezTo>
                <a:cubicBezTo>
                  <a:pt x="936" y="880"/>
                  <a:pt x="1008" y="736"/>
                  <a:pt x="1056" y="576"/>
                </a:cubicBezTo>
                <a:cubicBezTo>
                  <a:pt x="1104" y="416"/>
                  <a:pt x="1128" y="208"/>
                  <a:pt x="1152" y="0"/>
                </a:cubicBezTo>
              </a:path>
            </a:pathLst>
          </a:custGeom>
          <a:noFill/>
          <a:ln w="38100">
            <a:solidFill>
              <a:srgbClr val="0000FF"/>
            </a:solidFill>
            <a:round/>
            <a:headEnd/>
            <a:tailEnd/>
          </a:ln>
        </p:spPr>
        <p:txBody>
          <a:bodyPr/>
          <a:lstStyle/>
          <a:p>
            <a:endParaRPr lang="en-US"/>
          </a:p>
        </p:txBody>
      </p:sp>
      <p:sp>
        <p:nvSpPr>
          <p:cNvPr id="25634" name="Line 34"/>
          <p:cNvSpPr>
            <a:spLocks noChangeShapeType="1"/>
          </p:cNvSpPr>
          <p:nvPr/>
        </p:nvSpPr>
        <p:spPr bwMode="auto">
          <a:xfrm>
            <a:off x="6853238" y="4919663"/>
            <a:ext cx="693737" cy="0"/>
          </a:xfrm>
          <a:prstGeom prst="line">
            <a:avLst/>
          </a:prstGeom>
          <a:noFill/>
          <a:ln w="9525">
            <a:solidFill>
              <a:schemeClr val="tx1"/>
            </a:solidFill>
            <a:round/>
            <a:headEnd/>
            <a:tailEnd/>
          </a:ln>
        </p:spPr>
        <p:txBody>
          <a:bodyPr/>
          <a:lstStyle/>
          <a:p>
            <a:endParaRPr lang="en-US"/>
          </a:p>
        </p:txBody>
      </p:sp>
      <p:sp>
        <p:nvSpPr>
          <p:cNvPr id="25635" name="Line 35"/>
          <p:cNvSpPr>
            <a:spLocks noChangeShapeType="1"/>
          </p:cNvSpPr>
          <p:nvPr/>
        </p:nvSpPr>
        <p:spPr bwMode="auto">
          <a:xfrm>
            <a:off x="6680200" y="4645025"/>
            <a:ext cx="982663" cy="0"/>
          </a:xfrm>
          <a:prstGeom prst="line">
            <a:avLst/>
          </a:prstGeom>
          <a:noFill/>
          <a:ln w="9525">
            <a:solidFill>
              <a:schemeClr val="tx1"/>
            </a:solidFill>
            <a:round/>
            <a:headEnd/>
            <a:tailEnd/>
          </a:ln>
        </p:spPr>
        <p:txBody>
          <a:bodyPr/>
          <a:lstStyle/>
          <a:p>
            <a:endParaRPr lang="en-US"/>
          </a:p>
        </p:txBody>
      </p:sp>
      <p:sp>
        <p:nvSpPr>
          <p:cNvPr id="25636" name="Line 36"/>
          <p:cNvSpPr>
            <a:spLocks noChangeShapeType="1"/>
          </p:cNvSpPr>
          <p:nvPr/>
        </p:nvSpPr>
        <p:spPr bwMode="auto">
          <a:xfrm>
            <a:off x="6621463" y="4316413"/>
            <a:ext cx="1216025" cy="0"/>
          </a:xfrm>
          <a:prstGeom prst="line">
            <a:avLst/>
          </a:prstGeom>
          <a:noFill/>
          <a:ln w="9525">
            <a:solidFill>
              <a:schemeClr val="tx1"/>
            </a:solidFill>
            <a:round/>
            <a:headEnd/>
            <a:tailEnd/>
          </a:ln>
        </p:spPr>
        <p:txBody>
          <a:bodyPr/>
          <a:lstStyle/>
          <a:p>
            <a:endParaRPr lang="en-US"/>
          </a:p>
        </p:txBody>
      </p:sp>
      <p:sp>
        <p:nvSpPr>
          <p:cNvPr id="25637" name="Line 37"/>
          <p:cNvSpPr>
            <a:spLocks noChangeShapeType="1"/>
          </p:cNvSpPr>
          <p:nvPr/>
        </p:nvSpPr>
        <p:spPr bwMode="auto">
          <a:xfrm flipV="1">
            <a:off x="6275388" y="3767138"/>
            <a:ext cx="0" cy="1317625"/>
          </a:xfrm>
          <a:prstGeom prst="line">
            <a:avLst/>
          </a:prstGeom>
          <a:noFill/>
          <a:ln w="9525">
            <a:solidFill>
              <a:schemeClr val="tx1"/>
            </a:solidFill>
            <a:round/>
            <a:headEnd/>
            <a:tailEnd type="triangle" w="med" len="med"/>
          </a:ln>
        </p:spPr>
        <p:txBody>
          <a:bodyPr/>
          <a:lstStyle/>
          <a:p>
            <a:endParaRPr lang="en-US"/>
          </a:p>
        </p:txBody>
      </p:sp>
      <p:sp>
        <p:nvSpPr>
          <p:cNvPr id="25638" name="Line 38"/>
          <p:cNvSpPr>
            <a:spLocks noChangeShapeType="1"/>
          </p:cNvSpPr>
          <p:nvPr/>
        </p:nvSpPr>
        <p:spPr bwMode="auto">
          <a:xfrm>
            <a:off x="6275388" y="5084763"/>
            <a:ext cx="1908175" cy="0"/>
          </a:xfrm>
          <a:prstGeom prst="line">
            <a:avLst/>
          </a:prstGeom>
          <a:noFill/>
          <a:ln w="9525">
            <a:solidFill>
              <a:schemeClr val="tx1"/>
            </a:solidFill>
            <a:round/>
            <a:headEnd/>
            <a:tailEnd type="triangle" w="med" len="med"/>
          </a:ln>
        </p:spPr>
        <p:txBody>
          <a:bodyPr/>
          <a:lstStyle/>
          <a:p>
            <a:endParaRPr lang="en-US"/>
          </a:p>
        </p:txBody>
      </p:sp>
      <p:sp>
        <p:nvSpPr>
          <p:cNvPr id="25639" name="Rectangle 39"/>
          <p:cNvSpPr>
            <a:spLocks noChangeArrowheads="1"/>
          </p:cNvSpPr>
          <p:nvPr/>
        </p:nvSpPr>
        <p:spPr bwMode="auto">
          <a:xfrm>
            <a:off x="8299450" y="4854575"/>
            <a:ext cx="311150" cy="366713"/>
          </a:xfrm>
          <a:prstGeom prst="rect">
            <a:avLst/>
          </a:prstGeom>
          <a:noFill/>
          <a:ln w="9525">
            <a:noFill/>
            <a:miter lim="800000"/>
            <a:headEnd/>
            <a:tailEnd/>
          </a:ln>
        </p:spPr>
        <p:txBody>
          <a:bodyPr wrap="none">
            <a:spAutoFit/>
          </a:bodyPr>
          <a:lstStyle/>
          <a:p>
            <a:r>
              <a:rPr lang="en-US" b="1" i="1">
                <a:latin typeface="Arial" charset="0"/>
              </a:rPr>
              <a:t>x</a:t>
            </a:r>
          </a:p>
        </p:txBody>
      </p:sp>
      <p:sp>
        <p:nvSpPr>
          <p:cNvPr id="25640" name="Rectangle 40"/>
          <p:cNvSpPr>
            <a:spLocks noChangeArrowheads="1"/>
          </p:cNvSpPr>
          <p:nvPr/>
        </p:nvSpPr>
        <p:spPr bwMode="auto">
          <a:xfrm>
            <a:off x="5583238" y="3657600"/>
            <a:ext cx="628650" cy="366713"/>
          </a:xfrm>
          <a:prstGeom prst="rect">
            <a:avLst/>
          </a:prstGeom>
          <a:noFill/>
          <a:ln w="9525">
            <a:noFill/>
            <a:miter lim="800000"/>
            <a:headEnd/>
            <a:tailEnd/>
          </a:ln>
        </p:spPr>
        <p:txBody>
          <a:bodyPr wrap="none">
            <a:spAutoFit/>
          </a:bodyPr>
          <a:lstStyle/>
          <a:p>
            <a:r>
              <a:rPr lang="en-US" b="1" i="1">
                <a:latin typeface="Arial" charset="0"/>
              </a:rPr>
              <a:t>U</a:t>
            </a:r>
            <a:r>
              <a:rPr lang="en-US" b="1">
                <a:latin typeface="Arial" charset="0"/>
              </a:rPr>
              <a:t>(</a:t>
            </a:r>
            <a:r>
              <a:rPr lang="en-US" b="1" i="1">
                <a:latin typeface="Arial" charset="0"/>
              </a:rPr>
              <a:t>x</a:t>
            </a:r>
            <a:r>
              <a:rPr lang="en-US" b="1">
                <a:latin typeface="Arial" charset="0"/>
              </a:rPr>
              <a:t>)</a:t>
            </a:r>
          </a:p>
        </p:txBody>
      </p:sp>
      <p:sp>
        <p:nvSpPr>
          <p:cNvPr id="25641" name="Line 41"/>
          <p:cNvSpPr>
            <a:spLocks noChangeShapeType="1"/>
          </p:cNvSpPr>
          <p:nvPr/>
        </p:nvSpPr>
        <p:spPr bwMode="auto">
          <a:xfrm>
            <a:off x="6564313" y="3986213"/>
            <a:ext cx="1273175" cy="0"/>
          </a:xfrm>
          <a:prstGeom prst="line">
            <a:avLst/>
          </a:prstGeom>
          <a:noFill/>
          <a:ln w="9525">
            <a:solidFill>
              <a:schemeClr val="tx1"/>
            </a:solidFill>
            <a:round/>
            <a:headEnd/>
            <a:tailEnd/>
          </a:ln>
        </p:spPr>
        <p:txBody>
          <a:bodyPr/>
          <a:lstStyle/>
          <a:p>
            <a:endParaRPr lang="en-US"/>
          </a:p>
        </p:txBody>
      </p:sp>
      <p:sp>
        <p:nvSpPr>
          <p:cNvPr id="25642" name="Rectangle 42"/>
          <p:cNvSpPr>
            <a:spLocks noChangeArrowheads="1"/>
          </p:cNvSpPr>
          <p:nvPr/>
        </p:nvSpPr>
        <p:spPr bwMode="auto">
          <a:xfrm>
            <a:off x="7721600" y="4754563"/>
            <a:ext cx="420688" cy="365125"/>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1</a:t>
            </a:r>
            <a:endParaRPr lang="en-US" b="1">
              <a:latin typeface="Arial" charset="0"/>
            </a:endParaRPr>
          </a:p>
        </p:txBody>
      </p:sp>
      <p:sp>
        <p:nvSpPr>
          <p:cNvPr id="25643" name="Rectangle 43"/>
          <p:cNvSpPr>
            <a:spLocks noChangeArrowheads="1"/>
          </p:cNvSpPr>
          <p:nvPr/>
        </p:nvSpPr>
        <p:spPr bwMode="auto">
          <a:xfrm>
            <a:off x="7837488" y="4479925"/>
            <a:ext cx="420687" cy="368300"/>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2</a:t>
            </a:r>
            <a:endParaRPr lang="en-US" b="1">
              <a:latin typeface="Arial" charset="0"/>
            </a:endParaRPr>
          </a:p>
        </p:txBody>
      </p:sp>
      <p:sp>
        <p:nvSpPr>
          <p:cNvPr id="25644" name="Rectangle 44"/>
          <p:cNvSpPr>
            <a:spLocks noChangeArrowheads="1"/>
          </p:cNvSpPr>
          <p:nvPr/>
        </p:nvSpPr>
        <p:spPr bwMode="auto">
          <a:xfrm>
            <a:off x="7937500" y="4186238"/>
            <a:ext cx="420688" cy="368300"/>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3</a:t>
            </a:r>
            <a:endParaRPr lang="en-US" b="1">
              <a:latin typeface="Arial" charset="0"/>
            </a:endParaRPr>
          </a:p>
        </p:txBody>
      </p:sp>
      <p:sp>
        <p:nvSpPr>
          <p:cNvPr id="25645" name="Rectangle 45"/>
          <p:cNvSpPr>
            <a:spLocks noChangeArrowheads="1"/>
          </p:cNvSpPr>
          <p:nvPr/>
        </p:nvSpPr>
        <p:spPr bwMode="auto">
          <a:xfrm>
            <a:off x="7953375" y="3822700"/>
            <a:ext cx="420688" cy="366713"/>
          </a:xfrm>
          <a:prstGeom prst="rect">
            <a:avLst/>
          </a:prstGeom>
          <a:noFill/>
          <a:ln w="9525">
            <a:noFill/>
            <a:miter lim="800000"/>
            <a:headEnd/>
            <a:tailEnd/>
          </a:ln>
        </p:spPr>
        <p:txBody>
          <a:bodyPr wrap="none">
            <a:spAutoFit/>
          </a:bodyPr>
          <a:lstStyle/>
          <a:p>
            <a:r>
              <a:rPr lang="en-US" b="1" i="1">
                <a:latin typeface="Arial" charset="0"/>
              </a:rPr>
              <a:t>E</a:t>
            </a:r>
            <a:r>
              <a:rPr lang="en-US" b="1" i="1" baseline="-25000">
                <a:latin typeface="Arial" charset="0"/>
              </a:rPr>
              <a:t>4</a:t>
            </a:r>
            <a:endParaRPr lang="en-US" b="1">
              <a:latin typeface="Arial" charset="0"/>
            </a:endParaRPr>
          </a:p>
        </p:txBody>
      </p:sp>
      <p:sp>
        <p:nvSpPr>
          <p:cNvPr id="25646" name="Line 46"/>
          <p:cNvSpPr>
            <a:spLocks noChangeShapeType="1"/>
          </p:cNvSpPr>
          <p:nvPr/>
        </p:nvSpPr>
        <p:spPr bwMode="auto">
          <a:xfrm flipV="1">
            <a:off x="6096000" y="4495800"/>
            <a:ext cx="0" cy="381000"/>
          </a:xfrm>
          <a:prstGeom prst="line">
            <a:avLst/>
          </a:prstGeom>
          <a:noFill/>
          <a:ln w="38100">
            <a:solidFill>
              <a:srgbClr val="0000FF"/>
            </a:solidFill>
            <a:round/>
            <a:headEnd type="triangle" w="med" len="sm"/>
            <a:tailEnd type="triangle" w="med" len="sm"/>
          </a:ln>
        </p:spPr>
        <p:txBody>
          <a:bodyPr/>
          <a:lstStyle/>
          <a:p>
            <a:endParaRPr lang="en-US"/>
          </a:p>
        </p:txBody>
      </p:sp>
      <p:sp>
        <p:nvSpPr>
          <p:cNvPr id="25647" name="Rectangle 47"/>
          <p:cNvSpPr>
            <a:spLocks noChangeArrowheads="1"/>
          </p:cNvSpPr>
          <p:nvPr/>
        </p:nvSpPr>
        <p:spPr bwMode="auto">
          <a:xfrm>
            <a:off x="5486400" y="4495800"/>
            <a:ext cx="560388" cy="366713"/>
          </a:xfrm>
          <a:prstGeom prst="rect">
            <a:avLst/>
          </a:prstGeom>
          <a:noFill/>
          <a:ln w="9525">
            <a:noFill/>
            <a:miter lim="800000"/>
            <a:headEnd/>
            <a:tailEnd/>
          </a:ln>
        </p:spPr>
        <p:txBody>
          <a:bodyPr wrap="none">
            <a:spAutoFit/>
          </a:bodyPr>
          <a:lstStyle/>
          <a:p>
            <a:r>
              <a:rPr lang="en-US" b="1" i="1">
                <a:latin typeface="Arial" charset="0"/>
              </a:rPr>
              <a:t>k</a:t>
            </a:r>
            <a:r>
              <a:rPr lang="en-US" b="1" i="1" baseline="-25000">
                <a:latin typeface="Arial" charset="0"/>
              </a:rPr>
              <a:t>B</a:t>
            </a:r>
            <a:r>
              <a:rPr lang="en-US" b="1" i="1">
                <a:latin typeface="Arial" charset="0"/>
              </a:rPr>
              <a:t>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685800" y="228600"/>
            <a:ext cx="7772400" cy="457200"/>
          </a:xfrm>
          <a:solidFill>
            <a:srgbClr val="0000FF"/>
          </a:solidFill>
        </p:spPr>
        <p:txBody>
          <a:bodyPr/>
          <a:lstStyle/>
          <a:p>
            <a:pPr eaLnBrk="1" hangingPunct="1"/>
            <a:r>
              <a:rPr lang="en-US" sz="2800" b="1">
                <a:solidFill>
                  <a:schemeClr val="bg1"/>
                </a:solidFill>
              </a:rPr>
              <a:t>Internal Energy</a:t>
            </a:r>
          </a:p>
        </p:txBody>
      </p:sp>
      <p:grpSp>
        <p:nvGrpSpPr>
          <p:cNvPr id="2" name="Group 3"/>
          <p:cNvGrpSpPr>
            <a:grpSpLocks/>
          </p:cNvGrpSpPr>
          <p:nvPr/>
        </p:nvGrpSpPr>
        <p:grpSpPr bwMode="auto">
          <a:xfrm>
            <a:off x="1419225" y="1981200"/>
            <a:ext cx="1933575" cy="1066800"/>
            <a:chOff x="451" y="1776"/>
            <a:chExt cx="1218" cy="672"/>
          </a:xfrm>
        </p:grpSpPr>
        <p:sp>
          <p:nvSpPr>
            <p:cNvPr id="41988" name="Freeform 4"/>
            <p:cNvSpPr>
              <a:spLocks/>
            </p:cNvSpPr>
            <p:nvPr/>
          </p:nvSpPr>
          <p:spPr bwMode="auto">
            <a:xfrm>
              <a:off x="451" y="1776"/>
              <a:ext cx="1218" cy="672"/>
            </a:xfrm>
            <a:custGeom>
              <a:avLst/>
              <a:gdLst>
                <a:gd name="T0" fmla="*/ 436 w 1218"/>
                <a:gd name="T1" fmla="*/ 715 h 1002"/>
                <a:gd name="T2" fmla="*/ 372 w 1218"/>
                <a:gd name="T3" fmla="*/ 642 h 1002"/>
                <a:gd name="T4" fmla="*/ 317 w 1218"/>
                <a:gd name="T5" fmla="*/ 596 h 1002"/>
                <a:gd name="T6" fmla="*/ 308 w 1218"/>
                <a:gd name="T7" fmla="*/ 569 h 1002"/>
                <a:gd name="T8" fmla="*/ 326 w 1218"/>
                <a:gd name="T9" fmla="*/ 550 h 1002"/>
                <a:gd name="T10" fmla="*/ 280 w 1218"/>
                <a:gd name="T11" fmla="*/ 505 h 1002"/>
                <a:gd name="T12" fmla="*/ 271 w 1218"/>
                <a:gd name="T13" fmla="*/ 477 h 1002"/>
                <a:gd name="T14" fmla="*/ 262 w 1218"/>
                <a:gd name="T15" fmla="*/ 431 h 1002"/>
                <a:gd name="T16" fmla="*/ 271 w 1218"/>
                <a:gd name="T17" fmla="*/ 404 h 1002"/>
                <a:gd name="T18" fmla="*/ 299 w 1218"/>
                <a:gd name="T19" fmla="*/ 386 h 1002"/>
                <a:gd name="T20" fmla="*/ 280 w 1218"/>
                <a:gd name="T21" fmla="*/ 367 h 1002"/>
                <a:gd name="T22" fmla="*/ 216 w 1218"/>
                <a:gd name="T23" fmla="*/ 303 h 1002"/>
                <a:gd name="T24" fmla="*/ 207 w 1218"/>
                <a:gd name="T25" fmla="*/ 267 h 1002"/>
                <a:gd name="T26" fmla="*/ 152 w 1218"/>
                <a:gd name="T27" fmla="*/ 230 h 1002"/>
                <a:gd name="T28" fmla="*/ 79 w 1218"/>
                <a:gd name="T29" fmla="*/ 157 h 1002"/>
                <a:gd name="T30" fmla="*/ 335 w 1218"/>
                <a:gd name="T31" fmla="*/ 20 h 1002"/>
                <a:gd name="T32" fmla="*/ 1067 w 1218"/>
                <a:gd name="T33" fmla="*/ 102 h 1002"/>
                <a:gd name="T34" fmla="*/ 1112 w 1218"/>
                <a:gd name="T35" fmla="*/ 148 h 1002"/>
                <a:gd name="T36" fmla="*/ 1131 w 1218"/>
                <a:gd name="T37" fmla="*/ 166 h 1002"/>
                <a:gd name="T38" fmla="*/ 1167 w 1218"/>
                <a:gd name="T39" fmla="*/ 249 h 1002"/>
                <a:gd name="T40" fmla="*/ 1149 w 1218"/>
                <a:gd name="T41" fmla="*/ 569 h 1002"/>
                <a:gd name="T42" fmla="*/ 1186 w 1218"/>
                <a:gd name="T43" fmla="*/ 715 h 1002"/>
                <a:gd name="T44" fmla="*/ 1122 w 1218"/>
                <a:gd name="T45" fmla="*/ 834 h 1002"/>
                <a:gd name="T46" fmla="*/ 939 w 1218"/>
                <a:gd name="T47" fmla="*/ 879 h 1002"/>
                <a:gd name="T48" fmla="*/ 774 w 1218"/>
                <a:gd name="T49" fmla="*/ 861 h 1002"/>
                <a:gd name="T50" fmla="*/ 719 w 1218"/>
                <a:gd name="T51" fmla="*/ 815 h 1002"/>
                <a:gd name="T52" fmla="*/ 692 w 1218"/>
                <a:gd name="T53" fmla="*/ 806 h 1002"/>
                <a:gd name="T54" fmla="*/ 738 w 1218"/>
                <a:gd name="T55" fmla="*/ 825 h 1002"/>
                <a:gd name="T56" fmla="*/ 710 w 1218"/>
                <a:gd name="T57" fmla="*/ 834 h 1002"/>
                <a:gd name="T58" fmla="*/ 738 w 1218"/>
                <a:gd name="T59" fmla="*/ 852 h 1002"/>
                <a:gd name="T60" fmla="*/ 701 w 1218"/>
                <a:gd name="T61" fmla="*/ 861 h 1002"/>
                <a:gd name="T62" fmla="*/ 326 w 1218"/>
                <a:gd name="T63" fmla="*/ 815 h 1002"/>
                <a:gd name="T64" fmla="*/ 436 w 1218"/>
                <a:gd name="T65" fmla="*/ 715 h 10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18"/>
                <a:gd name="T100" fmla="*/ 0 h 1002"/>
                <a:gd name="T101" fmla="*/ 1218 w 1218"/>
                <a:gd name="T102" fmla="*/ 1002 h 100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18" h="1002">
                  <a:moveTo>
                    <a:pt x="436" y="715"/>
                  </a:moveTo>
                  <a:cubicBezTo>
                    <a:pt x="408" y="671"/>
                    <a:pt x="422" y="667"/>
                    <a:pt x="372" y="642"/>
                  </a:cubicBezTo>
                  <a:cubicBezTo>
                    <a:pt x="412" y="599"/>
                    <a:pt x="385" y="640"/>
                    <a:pt x="317" y="596"/>
                  </a:cubicBezTo>
                  <a:cubicBezTo>
                    <a:pt x="309" y="591"/>
                    <a:pt x="311" y="578"/>
                    <a:pt x="308" y="569"/>
                  </a:cubicBezTo>
                  <a:cubicBezTo>
                    <a:pt x="314" y="563"/>
                    <a:pt x="329" y="558"/>
                    <a:pt x="326" y="550"/>
                  </a:cubicBezTo>
                  <a:cubicBezTo>
                    <a:pt x="317" y="530"/>
                    <a:pt x="280" y="505"/>
                    <a:pt x="280" y="505"/>
                  </a:cubicBezTo>
                  <a:cubicBezTo>
                    <a:pt x="277" y="496"/>
                    <a:pt x="271" y="487"/>
                    <a:pt x="271" y="477"/>
                  </a:cubicBezTo>
                  <a:cubicBezTo>
                    <a:pt x="271" y="429"/>
                    <a:pt x="297" y="468"/>
                    <a:pt x="262" y="431"/>
                  </a:cubicBezTo>
                  <a:cubicBezTo>
                    <a:pt x="265" y="422"/>
                    <a:pt x="265" y="411"/>
                    <a:pt x="271" y="404"/>
                  </a:cubicBezTo>
                  <a:cubicBezTo>
                    <a:pt x="278" y="395"/>
                    <a:pt x="296" y="397"/>
                    <a:pt x="299" y="386"/>
                  </a:cubicBezTo>
                  <a:cubicBezTo>
                    <a:pt x="301" y="377"/>
                    <a:pt x="286" y="374"/>
                    <a:pt x="280" y="367"/>
                  </a:cubicBezTo>
                  <a:cubicBezTo>
                    <a:pt x="259" y="341"/>
                    <a:pt x="239" y="326"/>
                    <a:pt x="216" y="303"/>
                  </a:cubicBezTo>
                  <a:cubicBezTo>
                    <a:pt x="213" y="291"/>
                    <a:pt x="215" y="276"/>
                    <a:pt x="207" y="267"/>
                  </a:cubicBezTo>
                  <a:cubicBezTo>
                    <a:pt x="192" y="250"/>
                    <a:pt x="152" y="230"/>
                    <a:pt x="152" y="230"/>
                  </a:cubicBezTo>
                  <a:cubicBezTo>
                    <a:pt x="130" y="186"/>
                    <a:pt x="123" y="179"/>
                    <a:pt x="79" y="157"/>
                  </a:cubicBezTo>
                  <a:cubicBezTo>
                    <a:pt x="0" y="0"/>
                    <a:pt x="257" y="27"/>
                    <a:pt x="335" y="20"/>
                  </a:cubicBezTo>
                  <a:cubicBezTo>
                    <a:pt x="582" y="25"/>
                    <a:pt x="834" y="11"/>
                    <a:pt x="1067" y="102"/>
                  </a:cubicBezTo>
                  <a:cubicBezTo>
                    <a:pt x="1082" y="117"/>
                    <a:pt x="1097" y="133"/>
                    <a:pt x="1112" y="148"/>
                  </a:cubicBezTo>
                  <a:cubicBezTo>
                    <a:pt x="1118" y="154"/>
                    <a:pt x="1131" y="166"/>
                    <a:pt x="1131" y="166"/>
                  </a:cubicBezTo>
                  <a:cubicBezTo>
                    <a:pt x="1141" y="196"/>
                    <a:pt x="1157" y="219"/>
                    <a:pt x="1167" y="249"/>
                  </a:cubicBezTo>
                  <a:cubicBezTo>
                    <a:pt x="1174" y="324"/>
                    <a:pt x="1218" y="496"/>
                    <a:pt x="1149" y="569"/>
                  </a:cubicBezTo>
                  <a:cubicBezTo>
                    <a:pt x="1154" y="630"/>
                    <a:pt x="1144" y="675"/>
                    <a:pt x="1186" y="715"/>
                  </a:cubicBezTo>
                  <a:cubicBezTo>
                    <a:pt x="1209" y="783"/>
                    <a:pt x="1183" y="819"/>
                    <a:pt x="1122" y="834"/>
                  </a:cubicBezTo>
                  <a:cubicBezTo>
                    <a:pt x="1075" y="879"/>
                    <a:pt x="999" y="874"/>
                    <a:pt x="939" y="879"/>
                  </a:cubicBezTo>
                  <a:cubicBezTo>
                    <a:pt x="884" y="873"/>
                    <a:pt x="828" y="873"/>
                    <a:pt x="774" y="861"/>
                  </a:cubicBezTo>
                  <a:cubicBezTo>
                    <a:pt x="739" y="853"/>
                    <a:pt x="743" y="830"/>
                    <a:pt x="719" y="815"/>
                  </a:cubicBezTo>
                  <a:cubicBezTo>
                    <a:pt x="711" y="810"/>
                    <a:pt x="684" y="802"/>
                    <a:pt x="692" y="806"/>
                  </a:cubicBezTo>
                  <a:cubicBezTo>
                    <a:pt x="707" y="814"/>
                    <a:pt x="723" y="819"/>
                    <a:pt x="738" y="825"/>
                  </a:cubicBezTo>
                  <a:cubicBezTo>
                    <a:pt x="729" y="828"/>
                    <a:pt x="710" y="824"/>
                    <a:pt x="710" y="834"/>
                  </a:cubicBezTo>
                  <a:cubicBezTo>
                    <a:pt x="710" y="845"/>
                    <a:pt x="742" y="841"/>
                    <a:pt x="738" y="852"/>
                  </a:cubicBezTo>
                  <a:cubicBezTo>
                    <a:pt x="734" y="864"/>
                    <a:pt x="713" y="858"/>
                    <a:pt x="701" y="861"/>
                  </a:cubicBezTo>
                  <a:cubicBezTo>
                    <a:pt x="656" y="1002"/>
                    <a:pt x="407" y="901"/>
                    <a:pt x="326" y="815"/>
                  </a:cubicBezTo>
                  <a:cubicBezTo>
                    <a:pt x="338" y="706"/>
                    <a:pt x="326" y="715"/>
                    <a:pt x="436" y="715"/>
                  </a:cubicBezTo>
                  <a:close/>
                </a:path>
              </a:pathLst>
            </a:custGeom>
            <a:solidFill>
              <a:schemeClr val="accent1"/>
            </a:solidFill>
            <a:ln w="9525">
              <a:solidFill>
                <a:schemeClr val="tx1"/>
              </a:solidFill>
              <a:round/>
              <a:headEnd/>
              <a:tailEnd/>
            </a:ln>
          </p:spPr>
          <p:txBody>
            <a:bodyPr/>
            <a:lstStyle/>
            <a:p>
              <a:endParaRPr lang="en-US" sz="2400"/>
            </a:p>
          </p:txBody>
        </p:sp>
        <p:sp>
          <p:nvSpPr>
            <p:cNvPr id="41989" name="Text Box 5"/>
            <p:cNvSpPr txBox="1">
              <a:spLocks noChangeArrowheads="1"/>
            </p:cNvSpPr>
            <p:nvPr/>
          </p:nvSpPr>
          <p:spPr bwMode="auto">
            <a:xfrm>
              <a:off x="854" y="1942"/>
              <a:ext cx="667" cy="250"/>
            </a:xfrm>
            <a:prstGeom prst="rect">
              <a:avLst/>
            </a:prstGeom>
            <a:noFill/>
            <a:ln w="9525">
              <a:noFill/>
              <a:miter lim="800000"/>
              <a:headEnd/>
              <a:tailEnd/>
            </a:ln>
          </p:spPr>
          <p:txBody>
            <a:bodyPr wrap="none">
              <a:spAutoFit/>
            </a:bodyPr>
            <a:lstStyle/>
            <a:p>
              <a:r>
                <a:rPr lang="en-US" sz="2000" b="1">
                  <a:solidFill>
                    <a:schemeClr val="bg1"/>
                  </a:solidFill>
                  <a:latin typeface="Arial" charset="0"/>
                </a:rPr>
                <a:t>system</a:t>
              </a:r>
            </a:p>
          </p:txBody>
        </p:sp>
      </p:grpSp>
      <p:sp>
        <p:nvSpPr>
          <p:cNvPr id="41990" name="Rectangle 6"/>
          <p:cNvSpPr>
            <a:spLocks noChangeArrowheads="1"/>
          </p:cNvSpPr>
          <p:nvPr/>
        </p:nvSpPr>
        <p:spPr bwMode="auto">
          <a:xfrm>
            <a:off x="4419600" y="2362200"/>
            <a:ext cx="3355975" cy="482600"/>
          </a:xfrm>
          <a:prstGeom prst="rect">
            <a:avLst/>
          </a:prstGeom>
          <a:noFill/>
          <a:ln w="25400">
            <a:solidFill>
              <a:srgbClr val="0000FF"/>
            </a:solidFill>
            <a:miter lim="800000"/>
            <a:headEnd/>
            <a:tailEnd/>
          </a:ln>
        </p:spPr>
        <p:txBody>
          <a:bodyPr wrap="none">
            <a:spAutoFit/>
          </a:bodyPr>
          <a:lstStyle/>
          <a:p>
            <a:r>
              <a:rPr lang="en-US" sz="2400" b="1" i="1">
                <a:latin typeface="Arial" charset="0"/>
              </a:rPr>
              <a:t>U = kinetic + potential</a:t>
            </a:r>
            <a:endParaRPr lang="en-US" sz="2400" b="1">
              <a:latin typeface="Arial" charset="0"/>
            </a:endParaRPr>
          </a:p>
        </p:txBody>
      </p:sp>
      <p:sp>
        <p:nvSpPr>
          <p:cNvPr id="41991" name="Rectangle 7"/>
          <p:cNvSpPr>
            <a:spLocks noChangeArrowheads="1"/>
          </p:cNvSpPr>
          <p:nvPr/>
        </p:nvSpPr>
        <p:spPr bwMode="auto">
          <a:xfrm>
            <a:off x="457200" y="1990725"/>
            <a:ext cx="1108075" cy="581025"/>
          </a:xfrm>
          <a:prstGeom prst="rect">
            <a:avLst/>
          </a:prstGeom>
          <a:noFill/>
          <a:ln w="9525">
            <a:noFill/>
            <a:miter lim="800000"/>
            <a:headEnd/>
            <a:tailEnd/>
          </a:ln>
        </p:spPr>
        <p:txBody>
          <a:bodyPr wrap="none">
            <a:spAutoFit/>
          </a:bodyPr>
          <a:lstStyle/>
          <a:p>
            <a:pPr algn="ctr"/>
            <a:r>
              <a:rPr lang="en-US" sz="1600" b="1">
                <a:latin typeface="Arial" charset="0"/>
                <a:sym typeface="Symbol" pitchFamily="18" charset="2"/>
              </a:rPr>
              <a:t>system </a:t>
            </a:r>
          </a:p>
          <a:p>
            <a:pPr algn="ctr"/>
            <a:r>
              <a:rPr lang="en-US" sz="1600" b="1">
                <a:latin typeface="Arial" charset="0"/>
                <a:sym typeface="Symbol" pitchFamily="18" charset="2"/>
              </a:rPr>
              <a:t>boundary</a:t>
            </a:r>
          </a:p>
        </p:txBody>
      </p:sp>
      <p:sp>
        <p:nvSpPr>
          <p:cNvPr id="41992" name="Line 8"/>
          <p:cNvSpPr>
            <a:spLocks noChangeShapeType="1"/>
          </p:cNvSpPr>
          <p:nvPr/>
        </p:nvSpPr>
        <p:spPr bwMode="auto">
          <a:xfrm>
            <a:off x="1447800" y="2514600"/>
            <a:ext cx="381000" cy="76200"/>
          </a:xfrm>
          <a:prstGeom prst="line">
            <a:avLst/>
          </a:prstGeom>
          <a:noFill/>
          <a:ln w="25400">
            <a:solidFill>
              <a:schemeClr val="tx1"/>
            </a:solidFill>
            <a:round/>
            <a:headEnd/>
            <a:tailEnd type="triangle" w="med" len="med"/>
          </a:ln>
        </p:spPr>
        <p:txBody>
          <a:bodyPr/>
          <a:lstStyle/>
          <a:p>
            <a:endParaRPr lang="en-US"/>
          </a:p>
        </p:txBody>
      </p:sp>
      <p:sp>
        <p:nvSpPr>
          <p:cNvPr id="41993" name="Rectangle 9"/>
          <p:cNvSpPr>
            <a:spLocks noChangeArrowheads="1"/>
          </p:cNvSpPr>
          <p:nvPr/>
        </p:nvSpPr>
        <p:spPr bwMode="auto">
          <a:xfrm>
            <a:off x="152400" y="2819400"/>
            <a:ext cx="1784350" cy="366713"/>
          </a:xfrm>
          <a:prstGeom prst="rect">
            <a:avLst/>
          </a:prstGeom>
          <a:noFill/>
          <a:ln w="9525">
            <a:noFill/>
            <a:miter lim="800000"/>
            <a:headEnd/>
            <a:tailEnd/>
          </a:ln>
        </p:spPr>
        <p:txBody>
          <a:bodyPr wrap="none">
            <a:spAutoFit/>
          </a:bodyPr>
          <a:lstStyle/>
          <a:p>
            <a:r>
              <a:rPr lang="en-US" b="1">
                <a:latin typeface="Arial" charset="0"/>
              </a:rPr>
              <a:t>“environment”</a:t>
            </a:r>
          </a:p>
        </p:txBody>
      </p:sp>
      <p:sp>
        <p:nvSpPr>
          <p:cNvPr id="41994" name="Rectangle 10"/>
          <p:cNvSpPr>
            <a:spLocks noChangeArrowheads="1"/>
          </p:cNvSpPr>
          <p:nvPr/>
        </p:nvSpPr>
        <p:spPr bwMode="auto">
          <a:xfrm>
            <a:off x="228600" y="838200"/>
            <a:ext cx="8610600" cy="1006475"/>
          </a:xfrm>
          <a:prstGeom prst="rect">
            <a:avLst/>
          </a:prstGeom>
          <a:noFill/>
          <a:ln w="9525">
            <a:noFill/>
            <a:miter lim="800000"/>
            <a:headEnd/>
            <a:tailEnd/>
          </a:ln>
        </p:spPr>
        <p:txBody>
          <a:bodyPr>
            <a:spAutoFit/>
          </a:bodyPr>
          <a:lstStyle/>
          <a:p>
            <a:pPr algn="just"/>
            <a:r>
              <a:rPr lang="en-US" sz="2000">
                <a:latin typeface="Arial" charset="0"/>
              </a:rPr>
              <a:t>The </a:t>
            </a:r>
            <a:r>
              <a:rPr lang="en-US" sz="2000" b="1" i="1">
                <a:latin typeface="Arial" charset="0"/>
              </a:rPr>
              <a:t>internal energy</a:t>
            </a:r>
            <a:r>
              <a:rPr lang="en-US" sz="2000">
                <a:latin typeface="Arial" charset="0"/>
              </a:rPr>
              <a:t> of a system of particles, </a:t>
            </a:r>
            <a:r>
              <a:rPr lang="en-US" sz="2000" b="1" i="1">
                <a:latin typeface="Arial" charset="0"/>
              </a:rPr>
              <a:t>U</a:t>
            </a:r>
            <a:r>
              <a:rPr lang="en-US" sz="2000">
                <a:latin typeface="Arial" charset="0"/>
              </a:rPr>
              <a:t>, is the sum of the kinetic energy </a:t>
            </a:r>
            <a:r>
              <a:rPr lang="en-US" sz="2000" i="1">
                <a:latin typeface="Arial" charset="0"/>
              </a:rPr>
              <a:t>in the reference frame in which the center of mass is at rest</a:t>
            </a:r>
            <a:r>
              <a:rPr lang="en-US" sz="2000">
                <a:latin typeface="Arial" charset="0"/>
              </a:rPr>
              <a:t> and the potential energy arising from the forces of the particles on each other. </a:t>
            </a:r>
          </a:p>
        </p:txBody>
      </p:sp>
      <p:sp>
        <p:nvSpPr>
          <p:cNvPr id="41996" name="Rectangle 12"/>
          <p:cNvSpPr>
            <a:spLocks noChangeArrowheads="1"/>
          </p:cNvSpPr>
          <p:nvPr/>
        </p:nvSpPr>
        <p:spPr bwMode="auto">
          <a:xfrm>
            <a:off x="2514600" y="3276600"/>
            <a:ext cx="6324600" cy="1311275"/>
          </a:xfrm>
          <a:prstGeom prst="rect">
            <a:avLst/>
          </a:prstGeom>
          <a:noFill/>
          <a:ln w="9525">
            <a:noFill/>
            <a:miter lim="800000"/>
            <a:headEnd/>
            <a:tailEnd/>
          </a:ln>
        </p:spPr>
        <p:txBody>
          <a:bodyPr>
            <a:spAutoFit/>
          </a:bodyPr>
          <a:lstStyle/>
          <a:p>
            <a:pPr algn="just">
              <a:spcBef>
                <a:spcPct val="50000"/>
              </a:spcBef>
            </a:pPr>
            <a:r>
              <a:rPr lang="en-US" sz="2000" dirty="0">
                <a:latin typeface="Arial" charset="0"/>
                <a:sym typeface="Symbol" pitchFamily="18" charset="2"/>
              </a:rPr>
              <a:t>The internal energy is a</a:t>
            </a:r>
            <a:r>
              <a:rPr lang="en-US" sz="2000" b="1" dirty="0">
                <a:latin typeface="Arial" charset="0"/>
                <a:sym typeface="Symbol" pitchFamily="18" charset="2"/>
              </a:rPr>
              <a:t> state function</a:t>
            </a:r>
            <a:r>
              <a:rPr lang="en-US" sz="2000" dirty="0">
                <a:latin typeface="Arial" charset="0"/>
                <a:sym typeface="Symbol" pitchFamily="18" charset="2"/>
              </a:rPr>
              <a:t> – it depends only on the values of </a:t>
            </a:r>
            <a:r>
              <a:rPr lang="en-US" sz="2000" dirty="0" err="1">
                <a:latin typeface="Arial" charset="0"/>
                <a:sym typeface="Symbol" pitchFamily="18" charset="2"/>
              </a:rPr>
              <a:t>macroparameters</a:t>
            </a:r>
            <a:r>
              <a:rPr lang="en-US" sz="2000" dirty="0">
                <a:latin typeface="Arial" charset="0"/>
                <a:sym typeface="Symbol" pitchFamily="18" charset="2"/>
              </a:rPr>
              <a:t> (the state of a system), not on the method of preparation of this state (the “path” in the </a:t>
            </a:r>
            <a:r>
              <a:rPr lang="en-US" sz="2000" dirty="0" err="1">
                <a:latin typeface="Arial" charset="0"/>
                <a:sym typeface="Symbol" pitchFamily="18" charset="2"/>
              </a:rPr>
              <a:t>macroparameter</a:t>
            </a:r>
            <a:r>
              <a:rPr lang="en-US" sz="2000" dirty="0">
                <a:latin typeface="Arial" charset="0"/>
                <a:sym typeface="Symbol" pitchFamily="18" charset="2"/>
              </a:rPr>
              <a:t> space is irrelevant).</a:t>
            </a:r>
            <a:endParaRPr lang="en-US" sz="2000" dirty="0">
              <a:latin typeface="Arial" charset="0"/>
            </a:endParaRPr>
          </a:p>
        </p:txBody>
      </p:sp>
      <p:sp>
        <p:nvSpPr>
          <p:cNvPr id="41997" name="Rectangle 13"/>
          <p:cNvSpPr>
            <a:spLocks noChangeArrowheads="1"/>
          </p:cNvSpPr>
          <p:nvPr/>
        </p:nvSpPr>
        <p:spPr bwMode="auto">
          <a:xfrm>
            <a:off x="4813300" y="4724400"/>
            <a:ext cx="1816100" cy="457200"/>
          </a:xfrm>
          <a:prstGeom prst="rect">
            <a:avLst/>
          </a:prstGeom>
          <a:noFill/>
          <a:ln w="9525">
            <a:noFill/>
            <a:miter lim="800000"/>
            <a:headEnd/>
            <a:tailEnd/>
          </a:ln>
        </p:spPr>
        <p:txBody>
          <a:bodyPr wrap="none">
            <a:spAutoFit/>
          </a:bodyPr>
          <a:lstStyle/>
          <a:p>
            <a:r>
              <a:rPr lang="en-US" sz="2400" b="1" i="1" dirty="0">
                <a:latin typeface="Arial" charset="0"/>
              </a:rPr>
              <a:t>U = U </a:t>
            </a:r>
            <a:r>
              <a:rPr lang="en-US" sz="2400" b="1" dirty="0">
                <a:latin typeface="Arial" charset="0"/>
              </a:rPr>
              <a:t>(</a:t>
            </a:r>
            <a:r>
              <a:rPr lang="en-US" sz="2400" b="1" i="1" dirty="0">
                <a:latin typeface="Arial" charset="0"/>
              </a:rPr>
              <a:t>V, T</a:t>
            </a:r>
            <a:r>
              <a:rPr lang="en-US" sz="2400" b="1" dirty="0">
                <a:latin typeface="Arial" charset="0"/>
              </a:rPr>
              <a:t>)</a:t>
            </a:r>
          </a:p>
        </p:txBody>
      </p:sp>
      <p:sp>
        <p:nvSpPr>
          <p:cNvPr id="41998" name="Rectangle 14"/>
          <p:cNvSpPr>
            <a:spLocks noChangeArrowheads="1"/>
          </p:cNvSpPr>
          <p:nvPr/>
        </p:nvSpPr>
        <p:spPr bwMode="auto">
          <a:xfrm>
            <a:off x="1066800" y="4772025"/>
            <a:ext cx="3695700" cy="396875"/>
          </a:xfrm>
          <a:prstGeom prst="rect">
            <a:avLst/>
          </a:prstGeom>
          <a:noFill/>
          <a:ln w="9525">
            <a:noFill/>
            <a:miter lim="800000"/>
            <a:headEnd/>
            <a:tailEnd/>
          </a:ln>
        </p:spPr>
        <p:txBody>
          <a:bodyPr wrap="none">
            <a:spAutoFit/>
          </a:bodyPr>
          <a:lstStyle/>
          <a:p>
            <a:r>
              <a:rPr lang="en-US" sz="2000" dirty="0">
                <a:latin typeface="Arial" charset="0"/>
                <a:sym typeface="Symbol" pitchFamily="18" charset="2"/>
              </a:rPr>
              <a:t>In equilibrium [ </a:t>
            </a:r>
            <a:r>
              <a:rPr lang="en-US" sz="2000" i="1" dirty="0">
                <a:latin typeface="Arial" charset="0"/>
                <a:sym typeface="Symbol" pitchFamily="18" charset="2"/>
              </a:rPr>
              <a:t>f </a:t>
            </a:r>
            <a:r>
              <a:rPr lang="en-US" sz="2000" dirty="0">
                <a:latin typeface="Arial" charset="0"/>
                <a:sym typeface="Symbol" pitchFamily="18" charset="2"/>
              </a:rPr>
              <a:t>(P, V, T) = 0 ] :</a:t>
            </a:r>
          </a:p>
        </p:txBody>
      </p:sp>
      <p:sp>
        <p:nvSpPr>
          <p:cNvPr id="41999" name="Rectangle 15"/>
          <p:cNvSpPr>
            <a:spLocks noChangeArrowheads="1"/>
          </p:cNvSpPr>
          <p:nvPr/>
        </p:nvSpPr>
        <p:spPr bwMode="auto">
          <a:xfrm>
            <a:off x="304800" y="5394325"/>
            <a:ext cx="8534400" cy="701675"/>
          </a:xfrm>
          <a:prstGeom prst="rect">
            <a:avLst/>
          </a:prstGeom>
          <a:noFill/>
          <a:ln w="9525">
            <a:noFill/>
            <a:miter lim="800000"/>
            <a:headEnd/>
            <a:tailEnd/>
          </a:ln>
        </p:spPr>
        <p:txBody>
          <a:bodyPr>
            <a:spAutoFit/>
          </a:bodyPr>
          <a:lstStyle/>
          <a:p>
            <a:r>
              <a:rPr lang="en-US" sz="2000" b="1" i="1" dirty="0">
                <a:latin typeface="Arial" charset="0"/>
              </a:rPr>
              <a:t>U  </a:t>
            </a:r>
            <a:r>
              <a:rPr lang="en-US" sz="2000" dirty="0">
                <a:latin typeface="Arial" charset="0"/>
              </a:rPr>
              <a:t>depends on the kinetic energy of particles in a system and an average inter-particle distance (~ 1/</a:t>
            </a:r>
            <a:r>
              <a:rPr lang="en-US" sz="2000" b="1" i="1" dirty="0">
                <a:latin typeface="Arial" charset="0"/>
              </a:rPr>
              <a:t>V</a:t>
            </a:r>
            <a:r>
              <a:rPr lang="en-US" sz="2000" b="1" baseline="30000" dirty="0">
                <a:latin typeface="Arial" charset="0"/>
              </a:rPr>
              <a:t>1/3</a:t>
            </a:r>
            <a:r>
              <a:rPr lang="en-US" sz="2000" dirty="0">
                <a:latin typeface="Arial" charset="0"/>
              </a:rPr>
              <a:t>) – interactions.  </a:t>
            </a:r>
            <a:endParaRPr lang="en-US" sz="2000" b="1" i="1" dirty="0">
              <a:latin typeface="Arial" charset="0"/>
            </a:endParaRPr>
          </a:p>
        </p:txBody>
      </p:sp>
      <p:grpSp>
        <p:nvGrpSpPr>
          <p:cNvPr id="3" name="Group 30"/>
          <p:cNvGrpSpPr>
            <a:grpSpLocks/>
          </p:cNvGrpSpPr>
          <p:nvPr/>
        </p:nvGrpSpPr>
        <p:grpSpPr bwMode="auto">
          <a:xfrm>
            <a:off x="457200" y="3276600"/>
            <a:ext cx="1795463" cy="1336675"/>
            <a:chOff x="4320" y="1920"/>
            <a:chExt cx="1279" cy="962"/>
          </a:xfrm>
        </p:grpSpPr>
        <p:sp>
          <p:nvSpPr>
            <p:cNvPr id="42001" name="Line 17"/>
            <p:cNvSpPr>
              <a:spLocks noChangeShapeType="1"/>
            </p:cNvSpPr>
            <p:nvPr/>
          </p:nvSpPr>
          <p:spPr bwMode="auto">
            <a:xfrm flipV="1">
              <a:off x="4707" y="2091"/>
              <a:ext cx="0" cy="432"/>
            </a:xfrm>
            <a:prstGeom prst="line">
              <a:avLst/>
            </a:prstGeom>
            <a:noFill/>
            <a:ln w="9525">
              <a:solidFill>
                <a:schemeClr val="tx1"/>
              </a:solidFill>
              <a:round/>
              <a:headEnd/>
              <a:tailEnd type="triangle" w="med" len="med"/>
            </a:ln>
          </p:spPr>
          <p:txBody>
            <a:bodyPr/>
            <a:lstStyle/>
            <a:p>
              <a:endParaRPr lang="en-US"/>
            </a:p>
          </p:txBody>
        </p:sp>
        <p:sp>
          <p:nvSpPr>
            <p:cNvPr id="42002" name="Line 18"/>
            <p:cNvSpPr>
              <a:spLocks noChangeShapeType="1"/>
            </p:cNvSpPr>
            <p:nvPr/>
          </p:nvSpPr>
          <p:spPr bwMode="auto">
            <a:xfrm>
              <a:off x="4707" y="2523"/>
              <a:ext cx="720" cy="0"/>
            </a:xfrm>
            <a:prstGeom prst="line">
              <a:avLst/>
            </a:prstGeom>
            <a:noFill/>
            <a:ln w="9525">
              <a:solidFill>
                <a:schemeClr val="tx1"/>
              </a:solidFill>
              <a:round/>
              <a:headEnd/>
              <a:tailEnd type="triangle" w="med" len="med"/>
            </a:ln>
          </p:spPr>
          <p:txBody>
            <a:bodyPr/>
            <a:lstStyle/>
            <a:p>
              <a:endParaRPr lang="en-US"/>
            </a:p>
          </p:txBody>
        </p:sp>
        <p:sp>
          <p:nvSpPr>
            <p:cNvPr id="42003" name="Line 19"/>
            <p:cNvSpPr>
              <a:spLocks noChangeShapeType="1"/>
            </p:cNvSpPr>
            <p:nvPr/>
          </p:nvSpPr>
          <p:spPr bwMode="auto">
            <a:xfrm flipH="1">
              <a:off x="4467" y="2523"/>
              <a:ext cx="240" cy="240"/>
            </a:xfrm>
            <a:prstGeom prst="line">
              <a:avLst/>
            </a:prstGeom>
            <a:noFill/>
            <a:ln w="9525">
              <a:solidFill>
                <a:schemeClr val="tx1"/>
              </a:solidFill>
              <a:round/>
              <a:headEnd/>
              <a:tailEnd type="triangle" w="med" len="med"/>
            </a:ln>
          </p:spPr>
          <p:txBody>
            <a:bodyPr/>
            <a:lstStyle/>
            <a:p>
              <a:endParaRPr lang="en-US"/>
            </a:p>
          </p:txBody>
        </p:sp>
        <p:sp>
          <p:nvSpPr>
            <p:cNvPr id="42004" name="Rectangle 20"/>
            <p:cNvSpPr>
              <a:spLocks noChangeArrowheads="1"/>
            </p:cNvSpPr>
            <p:nvPr/>
          </p:nvSpPr>
          <p:spPr bwMode="auto">
            <a:xfrm>
              <a:off x="4420" y="2058"/>
              <a:ext cx="227" cy="242"/>
            </a:xfrm>
            <a:prstGeom prst="rect">
              <a:avLst/>
            </a:prstGeom>
            <a:noFill/>
            <a:ln w="9525">
              <a:noFill/>
              <a:miter lim="800000"/>
              <a:headEnd/>
              <a:tailEnd/>
            </a:ln>
          </p:spPr>
          <p:txBody>
            <a:bodyPr wrap="none">
              <a:spAutoFit/>
            </a:bodyPr>
            <a:lstStyle/>
            <a:p>
              <a:r>
                <a:rPr lang="en-US" sz="1600" b="1" i="1">
                  <a:latin typeface="Arial" charset="0"/>
                </a:rPr>
                <a:t>P</a:t>
              </a:r>
            </a:p>
          </p:txBody>
        </p:sp>
        <p:sp>
          <p:nvSpPr>
            <p:cNvPr id="42005" name="Rectangle 21"/>
            <p:cNvSpPr>
              <a:spLocks noChangeArrowheads="1"/>
            </p:cNvSpPr>
            <p:nvPr/>
          </p:nvSpPr>
          <p:spPr bwMode="auto">
            <a:xfrm>
              <a:off x="5331" y="2523"/>
              <a:ext cx="268" cy="242"/>
            </a:xfrm>
            <a:prstGeom prst="rect">
              <a:avLst/>
            </a:prstGeom>
            <a:noFill/>
            <a:ln w="9525">
              <a:noFill/>
              <a:miter lim="800000"/>
              <a:headEnd/>
              <a:tailEnd/>
            </a:ln>
          </p:spPr>
          <p:txBody>
            <a:bodyPr wrap="none">
              <a:spAutoFit/>
            </a:bodyPr>
            <a:lstStyle/>
            <a:p>
              <a:r>
                <a:rPr lang="en-US" sz="1600" b="1" i="1">
                  <a:latin typeface="Arial" charset="0"/>
                </a:rPr>
                <a:t>V </a:t>
              </a:r>
            </a:p>
          </p:txBody>
        </p:sp>
        <p:sp>
          <p:nvSpPr>
            <p:cNvPr id="42006" name="Rectangle 22"/>
            <p:cNvSpPr>
              <a:spLocks noChangeArrowheads="1"/>
            </p:cNvSpPr>
            <p:nvPr/>
          </p:nvSpPr>
          <p:spPr bwMode="auto">
            <a:xfrm>
              <a:off x="4320" y="2586"/>
              <a:ext cx="219" cy="242"/>
            </a:xfrm>
            <a:prstGeom prst="rect">
              <a:avLst/>
            </a:prstGeom>
            <a:noFill/>
            <a:ln w="9525">
              <a:noFill/>
              <a:miter lim="800000"/>
              <a:headEnd/>
              <a:tailEnd/>
            </a:ln>
          </p:spPr>
          <p:txBody>
            <a:bodyPr wrap="none">
              <a:spAutoFit/>
            </a:bodyPr>
            <a:lstStyle/>
            <a:p>
              <a:r>
                <a:rPr lang="en-US" sz="1600" b="1" i="1">
                  <a:latin typeface="Arial" charset="0"/>
                </a:rPr>
                <a:t>T</a:t>
              </a:r>
            </a:p>
          </p:txBody>
        </p:sp>
        <p:sp>
          <p:nvSpPr>
            <p:cNvPr id="42007" name="Oval 23"/>
            <p:cNvSpPr>
              <a:spLocks noChangeArrowheads="1"/>
            </p:cNvSpPr>
            <p:nvPr/>
          </p:nvSpPr>
          <p:spPr bwMode="auto">
            <a:xfrm>
              <a:off x="4752" y="2604"/>
              <a:ext cx="48" cy="48"/>
            </a:xfrm>
            <a:prstGeom prst="ellipse">
              <a:avLst/>
            </a:prstGeom>
            <a:solidFill>
              <a:schemeClr val="accent1"/>
            </a:solidFill>
            <a:ln w="9525">
              <a:solidFill>
                <a:schemeClr val="tx1"/>
              </a:solidFill>
              <a:round/>
              <a:headEnd/>
              <a:tailEnd/>
            </a:ln>
          </p:spPr>
          <p:txBody>
            <a:bodyPr wrap="none" anchor="ctr"/>
            <a:lstStyle/>
            <a:p>
              <a:endParaRPr lang="en-US" sz="2400"/>
            </a:p>
          </p:txBody>
        </p:sp>
        <p:sp>
          <p:nvSpPr>
            <p:cNvPr id="42008" name="Oval 25"/>
            <p:cNvSpPr>
              <a:spLocks noChangeArrowheads="1"/>
            </p:cNvSpPr>
            <p:nvPr/>
          </p:nvSpPr>
          <p:spPr bwMode="auto">
            <a:xfrm>
              <a:off x="5184" y="2112"/>
              <a:ext cx="48" cy="48"/>
            </a:xfrm>
            <a:prstGeom prst="ellipse">
              <a:avLst/>
            </a:prstGeom>
            <a:solidFill>
              <a:schemeClr val="accent1"/>
            </a:solidFill>
            <a:ln w="9525">
              <a:solidFill>
                <a:schemeClr val="tx1"/>
              </a:solidFill>
              <a:round/>
              <a:headEnd/>
              <a:tailEnd/>
            </a:ln>
          </p:spPr>
          <p:txBody>
            <a:bodyPr wrap="none" anchor="ctr"/>
            <a:lstStyle/>
            <a:p>
              <a:endParaRPr lang="en-US" sz="2400"/>
            </a:p>
          </p:txBody>
        </p:sp>
        <p:sp>
          <p:nvSpPr>
            <p:cNvPr id="42009" name="Freeform 26"/>
            <p:cNvSpPr>
              <a:spLocks/>
            </p:cNvSpPr>
            <p:nvPr/>
          </p:nvSpPr>
          <p:spPr bwMode="auto">
            <a:xfrm>
              <a:off x="4741" y="2075"/>
              <a:ext cx="461" cy="558"/>
            </a:xfrm>
            <a:custGeom>
              <a:avLst/>
              <a:gdLst>
                <a:gd name="T0" fmla="*/ 32 w 461"/>
                <a:gd name="T1" fmla="*/ 558 h 558"/>
                <a:gd name="T2" fmla="*/ 105 w 461"/>
                <a:gd name="T3" fmla="*/ 330 h 558"/>
                <a:gd name="T4" fmla="*/ 141 w 461"/>
                <a:gd name="T5" fmla="*/ 101 h 558"/>
                <a:gd name="T6" fmla="*/ 169 w 461"/>
                <a:gd name="T7" fmla="*/ 92 h 558"/>
                <a:gd name="T8" fmla="*/ 306 w 461"/>
                <a:gd name="T9" fmla="*/ 83 h 558"/>
                <a:gd name="T10" fmla="*/ 342 w 461"/>
                <a:gd name="T11" fmla="*/ 0 h 558"/>
                <a:gd name="T12" fmla="*/ 416 w 461"/>
                <a:gd name="T13" fmla="*/ 10 h 558"/>
                <a:gd name="T14" fmla="*/ 461 w 461"/>
                <a:gd name="T15" fmla="*/ 55 h 558"/>
                <a:gd name="T16" fmla="*/ 0 60000 65536"/>
                <a:gd name="T17" fmla="*/ 0 60000 65536"/>
                <a:gd name="T18" fmla="*/ 0 60000 65536"/>
                <a:gd name="T19" fmla="*/ 0 60000 65536"/>
                <a:gd name="T20" fmla="*/ 0 60000 65536"/>
                <a:gd name="T21" fmla="*/ 0 60000 65536"/>
                <a:gd name="T22" fmla="*/ 0 60000 65536"/>
                <a:gd name="T23" fmla="*/ 0 60000 65536"/>
                <a:gd name="T24" fmla="*/ 0 w 461"/>
                <a:gd name="T25" fmla="*/ 0 h 558"/>
                <a:gd name="T26" fmla="*/ 461 w 461"/>
                <a:gd name="T27" fmla="*/ 558 h 5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1" h="558">
                  <a:moveTo>
                    <a:pt x="32" y="558"/>
                  </a:moveTo>
                  <a:cubicBezTo>
                    <a:pt x="125" y="496"/>
                    <a:pt x="0" y="364"/>
                    <a:pt x="105" y="330"/>
                  </a:cubicBezTo>
                  <a:cubicBezTo>
                    <a:pt x="165" y="267"/>
                    <a:pt x="124" y="191"/>
                    <a:pt x="141" y="101"/>
                  </a:cubicBezTo>
                  <a:cubicBezTo>
                    <a:pt x="143" y="91"/>
                    <a:pt x="159" y="93"/>
                    <a:pt x="169" y="92"/>
                  </a:cubicBezTo>
                  <a:cubicBezTo>
                    <a:pt x="214" y="87"/>
                    <a:pt x="260" y="86"/>
                    <a:pt x="306" y="83"/>
                  </a:cubicBezTo>
                  <a:cubicBezTo>
                    <a:pt x="314" y="48"/>
                    <a:pt x="317" y="26"/>
                    <a:pt x="342" y="0"/>
                  </a:cubicBezTo>
                  <a:cubicBezTo>
                    <a:pt x="367" y="3"/>
                    <a:pt x="392" y="3"/>
                    <a:pt x="416" y="10"/>
                  </a:cubicBezTo>
                  <a:cubicBezTo>
                    <a:pt x="436" y="16"/>
                    <a:pt x="461" y="55"/>
                    <a:pt x="461" y="55"/>
                  </a:cubicBezTo>
                </a:path>
              </a:pathLst>
            </a:custGeom>
            <a:noFill/>
            <a:ln w="9525">
              <a:solidFill>
                <a:schemeClr val="tx1"/>
              </a:solidFill>
              <a:round/>
              <a:headEnd/>
              <a:tailEnd/>
            </a:ln>
          </p:spPr>
          <p:txBody>
            <a:bodyPr/>
            <a:lstStyle/>
            <a:p>
              <a:endParaRPr lang="en-US" sz="2400"/>
            </a:p>
          </p:txBody>
        </p:sp>
        <p:sp>
          <p:nvSpPr>
            <p:cNvPr id="42010" name="Freeform 27"/>
            <p:cNvSpPr>
              <a:spLocks/>
            </p:cNvSpPr>
            <p:nvPr/>
          </p:nvSpPr>
          <p:spPr bwMode="auto">
            <a:xfrm>
              <a:off x="4800" y="2101"/>
              <a:ext cx="631" cy="644"/>
            </a:xfrm>
            <a:custGeom>
              <a:avLst/>
              <a:gdLst>
                <a:gd name="T0" fmla="*/ 0 w 631"/>
                <a:gd name="T1" fmla="*/ 541 h 644"/>
                <a:gd name="T2" fmla="*/ 174 w 631"/>
                <a:gd name="T3" fmla="*/ 550 h 644"/>
                <a:gd name="T4" fmla="*/ 183 w 631"/>
                <a:gd name="T5" fmla="*/ 377 h 644"/>
                <a:gd name="T6" fmla="*/ 201 w 631"/>
                <a:gd name="T7" fmla="*/ 358 h 644"/>
                <a:gd name="T8" fmla="*/ 229 w 631"/>
                <a:gd name="T9" fmla="*/ 340 h 644"/>
                <a:gd name="T10" fmla="*/ 466 w 631"/>
                <a:gd name="T11" fmla="*/ 322 h 644"/>
                <a:gd name="T12" fmla="*/ 521 w 631"/>
                <a:gd name="T13" fmla="*/ 304 h 644"/>
                <a:gd name="T14" fmla="*/ 549 w 631"/>
                <a:gd name="T15" fmla="*/ 294 h 644"/>
                <a:gd name="T16" fmla="*/ 631 w 631"/>
                <a:gd name="T17" fmla="*/ 194 h 644"/>
                <a:gd name="T18" fmla="*/ 549 w 631"/>
                <a:gd name="T19" fmla="*/ 102 h 644"/>
                <a:gd name="T20" fmla="*/ 494 w 631"/>
                <a:gd name="T21" fmla="*/ 166 h 644"/>
                <a:gd name="T22" fmla="*/ 603 w 631"/>
                <a:gd name="T23" fmla="*/ 148 h 644"/>
                <a:gd name="T24" fmla="*/ 411 w 631"/>
                <a:gd name="T25" fmla="*/ 38 h 6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31"/>
                <a:gd name="T40" fmla="*/ 0 h 644"/>
                <a:gd name="T41" fmla="*/ 631 w 631"/>
                <a:gd name="T42" fmla="*/ 644 h 6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31" h="644">
                  <a:moveTo>
                    <a:pt x="0" y="541"/>
                  </a:moveTo>
                  <a:cubicBezTo>
                    <a:pt x="41" y="584"/>
                    <a:pt x="89" y="644"/>
                    <a:pt x="174" y="550"/>
                  </a:cubicBezTo>
                  <a:cubicBezTo>
                    <a:pt x="213" y="507"/>
                    <a:pt x="175" y="434"/>
                    <a:pt x="183" y="377"/>
                  </a:cubicBezTo>
                  <a:cubicBezTo>
                    <a:pt x="184" y="368"/>
                    <a:pt x="194" y="363"/>
                    <a:pt x="201" y="358"/>
                  </a:cubicBezTo>
                  <a:cubicBezTo>
                    <a:pt x="210" y="351"/>
                    <a:pt x="220" y="346"/>
                    <a:pt x="229" y="340"/>
                  </a:cubicBezTo>
                  <a:cubicBezTo>
                    <a:pt x="318" y="348"/>
                    <a:pt x="382" y="349"/>
                    <a:pt x="466" y="322"/>
                  </a:cubicBezTo>
                  <a:cubicBezTo>
                    <a:pt x="488" y="315"/>
                    <a:pt x="500" y="311"/>
                    <a:pt x="521" y="304"/>
                  </a:cubicBezTo>
                  <a:cubicBezTo>
                    <a:pt x="530" y="301"/>
                    <a:pt x="549" y="294"/>
                    <a:pt x="549" y="294"/>
                  </a:cubicBezTo>
                  <a:cubicBezTo>
                    <a:pt x="573" y="257"/>
                    <a:pt x="607" y="231"/>
                    <a:pt x="631" y="194"/>
                  </a:cubicBezTo>
                  <a:cubicBezTo>
                    <a:pt x="619" y="145"/>
                    <a:pt x="595" y="119"/>
                    <a:pt x="549" y="102"/>
                  </a:cubicBezTo>
                  <a:cubicBezTo>
                    <a:pt x="525" y="126"/>
                    <a:pt x="505" y="132"/>
                    <a:pt x="494" y="166"/>
                  </a:cubicBezTo>
                  <a:cubicBezTo>
                    <a:pt x="534" y="208"/>
                    <a:pt x="584" y="206"/>
                    <a:pt x="603" y="148"/>
                  </a:cubicBezTo>
                  <a:cubicBezTo>
                    <a:pt x="587" y="0"/>
                    <a:pt x="591" y="38"/>
                    <a:pt x="411" y="38"/>
                  </a:cubicBezTo>
                </a:path>
              </a:pathLst>
            </a:custGeom>
            <a:noFill/>
            <a:ln w="9525">
              <a:solidFill>
                <a:schemeClr val="tx1"/>
              </a:solidFill>
              <a:round/>
              <a:headEnd/>
              <a:tailEnd/>
            </a:ln>
          </p:spPr>
          <p:txBody>
            <a:bodyPr/>
            <a:lstStyle/>
            <a:p>
              <a:endParaRPr lang="en-US" sz="2400"/>
            </a:p>
          </p:txBody>
        </p:sp>
        <p:sp>
          <p:nvSpPr>
            <p:cNvPr id="42011" name="Rectangle 28"/>
            <p:cNvSpPr>
              <a:spLocks noChangeArrowheads="1"/>
            </p:cNvSpPr>
            <p:nvPr/>
          </p:nvSpPr>
          <p:spPr bwMode="auto">
            <a:xfrm>
              <a:off x="4704" y="2640"/>
              <a:ext cx="235" cy="242"/>
            </a:xfrm>
            <a:prstGeom prst="rect">
              <a:avLst/>
            </a:prstGeom>
            <a:noFill/>
            <a:ln w="9525">
              <a:noFill/>
              <a:miter lim="800000"/>
              <a:headEnd/>
              <a:tailEnd/>
            </a:ln>
          </p:spPr>
          <p:txBody>
            <a:bodyPr wrap="none">
              <a:spAutoFit/>
            </a:bodyPr>
            <a:lstStyle/>
            <a:p>
              <a:r>
                <a:rPr lang="en-US" sz="1600" b="1" i="1">
                  <a:latin typeface="Arial" charset="0"/>
                </a:rPr>
                <a:t>A</a:t>
              </a:r>
            </a:p>
          </p:txBody>
        </p:sp>
        <p:sp>
          <p:nvSpPr>
            <p:cNvPr id="42012" name="Rectangle 29"/>
            <p:cNvSpPr>
              <a:spLocks noChangeArrowheads="1"/>
            </p:cNvSpPr>
            <p:nvPr/>
          </p:nvSpPr>
          <p:spPr bwMode="auto">
            <a:xfrm>
              <a:off x="5184" y="1920"/>
              <a:ext cx="235" cy="242"/>
            </a:xfrm>
            <a:prstGeom prst="rect">
              <a:avLst/>
            </a:prstGeom>
            <a:noFill/>
            <a:ln w="9525">
              <a:noFill/>
              <a:miter lim="800000"/>
              <a:headEnd/>
              <a:tailEnd/>
            </a:ln>
          </p:spPr>
          <p:txBody>
            <a:bodyPr wrap="none">
              <a:spAutoFit/>
            </a:bodyPr>
            <a:lstStyle/>
            <a:p>
              <a:r>
                <a:rPr lang="en-US" sz="1600" b="1" i="1">
                  <a:latin typeface="Arial" charset="0"/>
                </a:rPr>
                <a:t>B</a:t>
              </a:r>
            </a:p>
          </p:txBody>
        </p:sp>
      </p:grpSp>
      <p:sp>
        <p:nvSpPr>
          <p:cNvPr id="42013" name="Rectangle 31"/>
          <p:cNvSpPr>
            <a:spLocks noChangeArrowheads="1"/>
          </p:cNvSpPr>
          <p:nvPr/>
        </p:nvSpPr>
        <p:spPr bwMode="auto">
          <a:xfrm>
            <a:off x="381000" y="6248400"/>
            <a:ext cx="8534400" cy="457200"/>
          </a:xfrm>
          <a:prstGeom prst="rect">
            <a:avLst/>
          </a:prstGeom>
          <a:noFill/>
          <a:ln w="9525">
            <a:noFill/>
            <a:miter lim="800000"/>
            <a:headEnd/>
            <a:tailEnd/>
          </a:ln>
        </p:spPr>
        <p:txBody>
          <a:bodyPr>
            <a:spAutoFit/>
          </a:bodyPr>
          <a:lstStyle/>
          <a:p>
            <a:pPr algn="ctr"/>
            <a:r>
              <a:rPr lang="en-US" sz="2400" dirty="0">
                <a:latin typeface="Arial" charset="0"/>
              </a:rPr>
              <a:t>For an ideal gas (no interactions) :   </a:t>
            </a:r>
            <a:r>
              <a:rPr lang="en-US" sz="2400" b="1" i="1" dirty="0">
                <a:latin typeface="Arial" charset="0"/>
              </a:rPr>
              <a:t>U = U </a:t>
            </a:r>
            <a:r>
              <a:rPr lang="en-US" sz="2400" b="1" dirty="0">
                <a:latin typeface="Arial" charset="0"/>
              </a:rPr>
              <a:t>(</a:t>
            </a:r>
            <a:r>
              <a:rPr lang="en-US" sz="2400" b="1" i="1" dirty="0">
                <a:latin typeface="Arial" charset="0"/>
              </a:rPr>
              <a:t>T</a:t>
            </a:r>
            <a:r>
              <a:rPr lang="en-US" sz="2400" b="1" dirty="0">
                <a:latin typeface="Arial" charset="0"/>
              </a:rPr>
              <a:t>) “pure” kinetic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98"/>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4199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199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20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P spid="41996" grpId="0"/>
      <p:bldP spid="41997" grpId="0"/>
      <p:bldP spid="41998" grpId="0"/>
      <p:bldP spid="41999" grpId="0"/>
      <p:bldP spid="420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685800" y="304800"/>
            <a:ext cx="7772400" cy="533400"/>
          </a:xfrm>
          <a:solidFill>
            <a:srgbClr val="0000FF"/>
          </a:solidFill>
        </p:spPr>
        <p:txBody>
          <a:bodyPr/>
          <a:lstStyle/>
          <a:p>
            <a:pPr eaLnBrk="1" hangingPunct="1"/>
            <a:r>
              <a:rPr lang="en-US" sz="2800" b="1">
                <a:solidFill>
                  <a:schemeClr val="bg1"/>
                </a:solidFill>
              </a:rPr>
              <a:t>Internal Energy of an Ideal Gas</a:t>
            </a:r>
          </a:p>
        </p:txBody>
      </p:sp>
      <p:sp>
        <p:nvSpPr>
          <p:cNvPr id="43011" name="Rectangle 3"/>
          <p:cNvSpPr>
            <a:spLocks noChangeArrowheads="1"/>
          </p:cNvSpPr>
          <p:nvPr/>
        </p:nvSpPr>
        <p:spPr bwMode="auto">
          <a:xfrm>
            <a:off x="304800" y="990600"/>
            <a:ext cx="4953000" cy="822325"/>
          </a:xfrm>
          <a:prstGeom prst="rect">
            <a:avLst/>
          </a:prstGeom>
          <a:noFill/>
          <a:ln w="9525">
            <a:noFill/>
            <a:miter lim="800000"/>
            <a:headEnd/>
            <a:tailEnd/>
          </a:ln>
        </p:spPr>
        <p:txBody>
          <a:bodyPr>
            <a:spAutoFit/>
          </a:bodyPr>
          <a:lstStyle/>
          <a:p>
            <a:pPr algn="just"/>
            <a:r>
              <a:rPr lang="en-US" sz="2400" dirty="0">
                <a:latin typeface="Arial" charset="0"/>
              </a:rPr>
              <a:t>The internal energy of an ideal gas </a:t>
            </a:r>
          </a:p>
          <a:p>
            <a:pPr algn="just"/>
            <a:r>
              <a:rPr lang="en-US" sz="2400" dirty="0">
                <a:latin typeface="Arial" charset="0"/>
              </a:rPr>
              <a:t>with </a:t>
            </a:r>
            <a:r>
              <a:rPr lang="en-US" sz="2400" b="1" i="1" dirty="0">
                <a:latin typeface="Arial" charset="0"/>
              </a:rPr>
              <a:t>f</a:t>
            </a:r>
            <a:r>
              <a:rPr lang="en-US" sz="2400" dirty="0">
                <a:latin typeface="Arial" charset="0"/>
              </a:rPr>
              <a:t> degrees of freedom:</a:t>
            </a:r>
          </a:p>
        </p:txBody>
      </p:sp>
      <p:graphicFrame>
        <p:nvGraphicFramePr>
          <p:cNvPr id="43012" name="Object 4"/>
          <p:cNvGraphicFramePr>
            <a:graphicFrameLocks noChangeAspect="1"/>
          </p:cNvGraphicFramePr>
          <p:nvPr/>
        </p:nvGraphicFramePr>
        <p:xfrm>
          <a:off x="5518150" y="990600"/>
          <a:ext cx="1949450" cy="885825"/>
        </p:xfrm>
        <a:graphic>
          <a:graphicData uri="http://schemas.openxmlformats.org/presentationml/2006/ole">
            <mc:AlternateContent xmlns:mc="http://schemas.openxmlformats.org/markup-compatibility/2006">
              <mc:Choice xmlns:v="urn:schemas-microsoft-com:vml" Requires="v">
                <p:oleObj name="Equation" r:id="rId3" imgW="812520" imgH="393480" progId="Equation.3">
                  <p:embed/>
                </p:oleObj>
              </mc:Choice>
              <mc:Fallback>
                <p:oleObj name="Equation" r:id="rId3" imgW="812520" imgH="393480" progId="Equation.3">
                  <p:embed/>
                  <p:pic>
                    <p:nvPicPr>
                      <p:cNvPr id="4301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8150" y="990600"/>
                        <a:ext cx="1949450" cy="885825"/>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3" name="Rectangle 5"/>
          <p:cNvSpPr>
            <a:spLocks noChangeArrowheads="1"/>
          </p:cNvSpPr>
          <p:nvPr/>
        </p:nvSpPr>
        <p:spPr bwMode="auto">
          <a:xfrm>
            <a:off x="838200" y="1905000"/>
            <a:ext cx="7054850" cy="457200"/>
          </a:xfrm>
          <a:prstGeom prst="rect">
            <a:avLst/>
          </a:prstGeom>
          <a:noFill/>
          <a:ln w="9525">
            <a:noFill/>
            <a:miter lim="800000"/>
            <a:headEnd/>
            <a:tailEnd/>
          </a:ln>
        </p:spPr>
        <p:txBody>
          <a:bodyPr wrap="none">
            <a:spAutoFit/>
          </a:bodyPr>
          <a:lstStyle/>
          <a:p>
            <a:r>
              <a:rPr lang="en-US" sz="2400" b="1" i="1" dirty="0">
                <a:latin typeface="Arial" charset="0"/>
                <a:sym typeface="Symbol" pitchFamily="18" charset="2"/>
              </a:rPr>
              <a:t>f  </a:t>
            </a:r>
            <a:r>
              <a:rPr lang="en-US" sz="2400" dirty="0">
                <a:latin typeface="Arial" charset="0"/>
                <a:sym typeface="Symbol" pitchFamily="18" charset="2"/>
              </a:rPr>
              <a:t>  </a:t>
            </a:r>
            <a:r>
              <a:rPr lang="en-US" sz="2400" dirty="0">
                <a:latin typeface="Arial" charset="0"/>
              </a:rPr>
              <a:t>3 (monatomic),  5  (diatomic),  6  (polyatomic)</a:t>
            </a:r>
          </a:p>
        </p:txBody>
      </p:sp>
      <p:sp>
        <p:nvSpPr>
          <p:cNvPr id="43014" name="Rectangle 6"/>
          <p:cNvSpPr>
            <a:spLocks noChangeArrowheads="1"/>
          </p:cNvSpPr>
          <p:nvPr/>
        </p:nvSpPr>
        <p:spPr bwMode="auto">
          <a:xfrm>
            <a:off x="228600" y="3581400"/>
            <a:ext cx="8686800" cy="822325"/>
          </a:xfrm>
          <a:prstGeom prst="rect">
            <a:avLst/>
          </a:prstGeom>
          <a:noFill/>
          <a:ln w="9525">
            <a:noFill/>
            <a:miter lim="800000"/>
            <a:headEnd/>
            <a:tailEnd/>
          </a:ln>
        </p:spPr>
        <p:txBody>
          <a:bodyPr>
            <a:spAutoFit/>
          </a:bodyPr>
          <a:lstStyle/>
          <a:p>
            <a:r>
              <a:rPr lang="en-US" sz="2400" dirty="0">
                <a:latin typeface="Arial" charset="0"/>
              </a:rPr>
              <a:t>How does the internal energy of air in this (not-air-tight) room change with </a:t>
            </a:r>
            <a:r>
              <a:rPr lang="en-US" sz="2400" b="1" i="1" dirty="0">
                <a:latin typeface="Arial" charset="0"/>
              </a:rPr>
              <a:t>T</a:t>
            </a:r>
            <a:r>
              <a:rPr lang="en-US" sz="2400" dirty="0">
                <a:latin typeface="Arial" charset="0"/>
              </a:rPr>
              <a:t> if the external </a:t>
            </a:r>
            <a:r>
              <a:rPr lang="en-US" sz="2400" b="1" i="1" dirty="0">
                <a:latin typeface="Arial" charset="0"/>
              </a:rPr>
              <a:t>P = const</a:t>
            </a:r>
            <a:r>
              <a:rPr lang="en-US" sz="2400" dirty="0">
                <a:latin typeface="Arial" charset="0"/>
              </a:rPr>
              <a:t>?</a:t>
            </a:r>
          </a:p>
        </p:txBody>
      </p:sp>
      <p:graphicFrame>
        <p:nvGraphicFramePr>
          <p:cNvPr id="5127" name="Object 7"/>
          <p:cNvGraphicFramePr>
            <a:graphicFrameLocks noChangeAspect="1"/>
          </p:cNvGraphicFramePr>
          <p:nvPr/>
        </p:nvGraphicFramePr>
        <p:xfrm>
          <a:off x="2466975" y="4633913"/>
          <a:ext cx="3675063" cy="835025"/>
        </p:xfrm>
        <a:graphic>
          <a:graphicData uri="http://schemas.openxmlformats.org/presentationml/2006/ole">
            <mc:AlternateContent xmlns:mc="http://schemas.openxmlformats.org/markup-compatibility/2006">
              <mc:Choice xmlns:v="urn:schemas-microsoft-com:vml" Requires="v">
                <p:oleObj name="Equation" r:id="rId5" imgW="1625400" imgH="393480" progId="Equation.3">
                  <p:embed/>
                </p:oleObj>
              </mc:Choice>
              <mc:Fallback>
                <p:oleObj name="Equation" r:id="rId5" imgW="1625400" imgH="393480" progId="Equation.3">
                  <p:embed/>
                  <p:pic>
                    <p:nvPicPr>
                      <p:cNvPr id="5127"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6975" y="4633913"/>
                        <a:ext cx="367506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3016" name="Rectangle 9"/>
          <p:cNvSpPr>
            <a:spLocks noChangeArrowheads="1"/>
          </p:cNvSpPr>
          <p:nvPr/>
        </p:nvSpPr>
        <p:spPr bwMode="auto">
          <a:xfrm>
            <a:off x="304800" y="2362200"/>
            <a:ext cx="8458200" cy="1187450"/>
          </a:xfrm>
          <a:prstGeom prst="rect">
            <a:avLst/>
          </a:prstGeom>
          <a:noFill/>
          <a:ln w="9525">
            <a:noFill/>
            <a:miter lim="800000"/>
            <a:headEnd/>
            <a:tailEnd/>
          </a:ln>
        </p:spPr>
        <p:txBody>
          <a:bodyPr>
            <a:spAutoFit/>
          </a:bodyPr>
          <a:lstStyle/>
          <a:p>
            <a:pPr algn="ctr"/>
            <a:r>
              <a:rPr lang="en-US" sz="2400" dirty="0">
                <a:latin typeface="Arial" charset="0"/>
              </a:rPr>
              <a:t>(here only translational and rotational degrees of freedom are considered; neglect the vibrational that can be excited at very high temperatures)</a:t>
            </a:r>
          </a:p>
        </p:txBody>
      </p:sp>
      <p:sp>
        <p:nvSpPr>
          <p:cNvPr id="43017" name="Rectangle 10"/>
          <p:cNvSpPr>
            <a:spLocks noChangeArrowheads="1"/>
          </p:cNvSpPr>
          <p:nvPr/>
        </p:nvSpPr>
        <p:spPr bwMode="auto">
          <a:xfrm>
            <a:off x="228600" y="5562600"/>
            <a:ext cx="8686800" cy="1187450"/>
          </a:xfrm>
          <a:prstGeom prst="rect">
            <a:avLst/>
          </a:prstGeom>
          <a:noFill/>
          <a:ln w="9525">
            <a:noFill/>
            <a:miter lim="800000"/>
            <a:headEnd/>
            <a:tailEnd/>
          </a:ln>
        </p:spPr>
        <p:txBody>
          <a:bodyPr>
            <a:spAutoFit/>
          </a:bodyPr>
          <a:lstStyle/>
          <a:p>
            <a:r>
              <a:rPr lang="en-US" sz="2400" dirty="0">
                <a:latin typeface="Arial" charset="0"/>
              </a:rPr>
              <a:t>It does not change at all; an increase in the kinetic energy of individual molecules with </a:t>
            </a:r>
            <a:r>
              <a:rPr lang="en-US" sz="2400" b="1" i="1" dirty="0">
                <a:latin typeface="Arial" charset="0"/>
              </a:rPr>
              <a:t>T</a:t>
            </a:r>
            <a:r>
              <a:rPr lang="en-US" sz="2400" dirty="0">
                <a:latin typeface="Arial" charset="0"/>
              </a:rPr>
              <a:t> is compensated by a decrease of their number.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3"/>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4301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12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30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P spid="43016" grpId="0"/>
      <p:bldP spid="430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F795-552B-426B-A846-7EE7A195E22B}"/>
              </a:ext>
            </a:extLst>
          </p:cNvPr>
          <p:cNvSpPr>
            <a:spLocks noGrp="1"/>
          </p:cNvSpPr>
          <p:nvPr>
            <p:ph type="title"/>
          </p:nvPr>
        </p:nvSpPr>
        <p:spPr/>
        <p:txBody>
          <a:bodyPr/>
          <a:lstStyle/>
          <a:p>
            <a:r>
              <a:rPr lang="en-US" dirty="0"/>
              <a:t>Physical characteristics of matter</a:t>
            </a:r>
          </a:p>
        </p:txBody>
      </p:sp>
      <p:sp>
        <p:nvSpPr>
          <p:cNvPr id="3" name="Content Placeholder 2">
            <a:extLst>
              <a:ext uri="{FF2B5EF4-FFF2-40B4-BE49-F238E27FC236}">
                <a16:creationId xmlns:a16="http://schemas.microsoft.com/office/drawing/2014/main" id="{97C417BF-17F2-4D24-BB93-0198DBC4C77B}"/>
              </a:ext>
            </a:extLst>
          </p:cNvPr>
          <p:cNvSpPr>
            <a:spLocks noGrp="1"/>
          </p:cNvSpPr>
          <p:nvPr>
            <p:ph idx="1"/>
          </p:nvPr>
        </p:nvSpPr>
        <p:spPr/>
        <p:txBody>
          <a:bodyPr/>
          <a:lstStyle/>
          <a:p>
            <a:r>
              <a:rPr lang="en-US" dirty="0"/>
              <a:t>Density (or mass or volume)</a:t>
            </a:r>
          </a:p>
          <a:p>
            <a:r>
              <a:rPr lang="en-US" dirty="0"/>
              <a:t>Pressure</a:t>
            </a:r>
          </a:p>
          <a:p>
            <a:r>
              <a:rPr lang="en-US" dirty="0"/>
              <a:t>Temperature</a:t>
            </a:r>
          </a:p>
        </p:txBody>
      </p:sp>
      <p:sp>
        <p:nvSpPr>
          <p:cNvPr id="4" name="Slide Number Placeholder 3">
            <a:extLst>
              <a:ext uri="{FF2B5EF4-FFF2-40B4-BE49-F238E27FC236}">
                <a16:creationId xmlns:a16="http://schemas.microsoft.com/office/drawing/2014/main" id="{815B47C7-E3AE-4DBA-AE62-685BB43F842E}"/>
              </a:ext>
            </a:extLst>
          </p:cNvPr>
          <p:cNvSpPr>
            <a:spLocks noGrp="1"/>
          </p:cNvSpPr>
          <p:nvPr>
            <p:ph type="sldNum" sz="quarter" idx="11"/>
          </p:nvPr>
        </p:nvSpPr>
        <p:spPr/>
        <p:txBody>
          <a:bodyPr/>
          <a:lstStyle/>
          <a:p>
            <a:pPr>
              <a:defRPr/>
            </a:pPr>
            <a:fld id="{8D5383FB-2E71-49A8-86B6-CE536F5A24C1}" type="slidenum">
              <a:rPr lang="en-US" smtClean="0"/>
              <a:pPr>
                <a:defRPr/>
              </a:pPr>
              <a:t>2</a:t>
            </a:fld>
            <a:endParaRPr lang="en-US"/>
          </a:p>
        </p:txBody>
      </p:sp>
    </p:spTree>
    <p:extLst>
      <p:ext uri="{BB962C8B-B14F-4D97-AF65-F5344CB8AC3E}">
        <p14:creationId xmlns:p14="http://schemas.microsoft.com/office/powerpoint/2010/main" val="2987391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685800" y="304800"/>
            <a:ext cx="6172200" cy="457200"/>
          </a:xfrm>
          <a:solidFill>
            <a:srgbClr val="0000FF"/>
          </a:solidFill>
        </p:spPr>
        <p:txBody>
          <a:bodyPr/>
          <a:lstStyle/>
          <a:p>
            <a:pPr eaLnBrk="1" hangingPunct="1"/>
            <a:r>
              <a:rPr lang="en-US" sz="2800" b="1">
                <a:solidFill>
                  <a:schemeClr val="bg1"/>
                </a:solidFill>
              </a:rPr>
              <a:t>Work and Heating (“Heat”)</a:t>
            </a:r>
          </a:p>
        </p:txBody>
      </p:sp>
      <p:sp>
        <p:nvSpPr>
          <p:cNvPr id="44035" name="Rectangle 3"/>
          <p:cNvSpPr>
            <a:spLocks noChangeArrowheads="1"/>
          </p:cNvSpPr>
          <p:nvPr/>
        </p:nvSpPr>
        <p:spPr bwMode="auto">
          <a:xfrm>
            <a:off x="228600" y="990600"/>
            <a:ext cx="6781800" cy="3071813"/>
          </a:xfrm>
          <a:prstGeom prst="rect">
            <a:avLst/>
          </a:prstGeom>
          <a:noFill/>
          <a:ln w="9525">
            <a:noFill/>
            <a:miter lim="800000"/>
            <a:headEnd/>
            <a:tailEnd/>
          </a:ln>
        </p:spPr>
        <p:txBody>
          <a:bodyPr>
            <a:spAutoFit/>
          </a:bodyPr>
          <a:lstStyle/>
          <a:p>
            <a:pPr algn="just"/>
            <a:r>
              <a:rPr lang="en-US" sz="2000" dirty="0">
                <a:latin typeface="Arial" charset="0"/>
              </a:rPr>
              <a:t>We are often interested in </a:t>
            </a:r>
            <a:r>
              <a:rPr lang="en-US" sz="2000" b="1" dirty="0">
                <a:latin typeface="Arial" charset="0"/>
                <a:sym typeface="Symbol" pitchFamily="18" charset="2"/>
              </a:rPr>
              <a:t></a:t>
            </a:r>
            <a:r>
              <a:rPr lang="en-US" sz="2000" b="1" i="1" dirty="0">
                <a:latin typeface="Arial" charset="0"/>
                <a:sym typeface="Symbol" pitchFamily="18" charset="2"/>
              </a:rPr>
              <a:t>U</a:t>
            </a:r>
            <a:r>
              <a:rPr lang="en-US" sz="2000" dirty="0">
                <a:latin typeface="Arial" charset="0"/>
                <a:sym typeface="Symbol" pitchFamily="18" charset="2"/>
              </a:rPr>
              <a:t> , not </a:t>
            </a:r>
            <a:r>
              <a:rPr lang="en-US" sz="2000" b="1" i="1" dirty="0">
                <a:latin typeface="Arial" charset="0"/>
                <a:sym typeface="Symbol" pitchFamily="18" charset="2"/>
              </a:rPr>
              <a:t>U;</a:t>
            </a:r>
            <a:r>
              <a:rPr lang="en-US" sz="2000" dirty="0">
                <a:latin typeface="Arial" charset="0"/>
                <a:sym typeface="Symbol" pitchFamily="18" charset="2"/>
              </a:rPr>
              <a:t> </a:t>
            </a:r>
            <a:r>
              <a:rPr lang="en-US" sz="2000" b="1" dirty="0">
                <a:latin typeface="Arial" charset="0"/>
                <a:sym typeface="Symbol" pitchFamily="18" charset="2"/>
              </a:rPr>
              <a:t></a:t>
            </a:r>
            <a:r>
              <a:rPr lang="en-US" sz="2000" b="1" i="1" dirty="0">
                <a:latin typeface="Arial" charset="0"/>
                <a:sym typeface="Symbol" pitchFamily="18" charset="2"/>
              </a:rPr>
              <a:t>U  </a:t>
            </a:r>
            <a:r>
              <a:rPr lang="en-US" sz="2000" dirty="0">
                <a:latin typeface="Arial" charset="0"/>
                <a:sym typeface="Symbol" pitchFamily="18" charset="2"/>
              </a:rPr>
              <a:t>is</a:t>
            </a:r>
            <a:r>
              <a:rPr lang="en-US" sz="2000" b="1" i="1" dirty="0">
                <a:latin typeface="Arial" charset="0"/>
                <a:sym typeface="Symbol" pitchFamily="18" charset="2"/>
              </a:rPr>
              <a:t> </a:t>
            </a:r>
            <a:r>
              <a:rPr lang="en-US" sz="2000" dirty="0">
                <a:latin typeface="Arial" charset="0"/>
              </a:rPr>
              <a:t>due to: </a:t>
            </a:r>
          </a:p>
          <a:p>
            <a:pPr algn="just">
              <a:spcBef>
                <a:spcPct val="25000"/>
              </a:spcBef>
              <a:buFontTx/>
              <a:buBlip>
                <a:blip r:embed="rId3"/>
              </a:buBlip>
            </a:pPr>
            <a:r>
              <a:rPr lang="en-US" sz="2000" dirty="0">
                <a:latin typeface="Arial" charset="0"/>
              </a:rPr>
              <a:t>   </a:t>
            </a:r>
            <a:r>
              <a:rPr lang="en-US" sz="2000" b="1" i="1" dirty="0">
                <a:latin typeface="Arial" charset="0"/>
              </a:rPr>
              <a:t>Q</a:t>
            </a:r>
            <a:r>
              <a:rPr lang="en-US" sz="2000" dirty="0">
                <a:latin typeface="Arial" charset="0"/>
              </a:rPr>
              <a:t> – energy flow between a system and its environment due to </a:t>
            </a:r>
            <a:r>
              <a:rPr lang="en-US" sz="2000" b="1" dirty="0">
                <a:latin typeface="Arial" charset="0"/>
                <a:sym typeface="Symbol" pitchFamily="18" charset="2"/>
              </a:rPr>
              <a:t></a:t>
            </a:r>
            <a:r>
              <a:rPr lang="en-US" sz="2000" b="1" i="1" dirty="0">
                <a:latin typeface="Arial" charset="0"/>
                <a:sym typeface="Symbol" pitchFamily="18" charset="2"/>
              </a:rPr>
              <a:t>T</a:t>
            </a:r>
            <a:r>
              <a:rPr lang="en-US" sz="2000" dirty="0">
                <a:latin typeface="Arial" charset="0"/>
                <a:sym typeface="Symbol" pitchFamily="18" charset="2"/>
              </a:rPr>
              <a:t> </a:t>
            </a:r>
            <a:r>
              <a:rPr lang="en-US" sz="2000" dirty="0">
                <a:latin typeface="Arial" charset="0"/>
              </a:rPr>
              <a:t>across a boundary and a finite thermal conductivity of the boundary</a:t>
            </a:r>
          </a:p>
          <a:p>
            <a:pPr algn="just">
              <a:spcBef>
                <a:spcPct val="25000"/>
              </a:spcBef>
            </a:pPr>
            <a:r>
              <a:rPr lang="en-US" b="1" i="1" dirty="0">
                <a:latin typeface="Arial" charset="0"/>
              </a:rPr>
              <a:t>	 </a:t>
            </a:r>
            <a:r>
              <a:rPr lang="en-US" dirty="0">
                <a:latin typeface="Arial" charset="0"/>
              </a:rPr>
              <a:t>– </a:t>
            </a:r>
            <a:r>
              <a:rPr lang="en-US" b="1" i="1" dirty="0">
                <a:latin typeface="Arial" charset="0"/>
              </a:rPr>
              <a:t>heating </a:t>
            </a:r>
            <a:r>
              <a:rPr lang="en-US" b="1" dirty="0">
                <a:latin typeface="Arial" charset="0"/>
              </a:rPr>
              <a:t>(</a:t>
            </a:r>
            <a:r>
              <a:rPr lang="en-US" b="1" i="1" dirty="0">
                <a:latin typeface="Arial" charset="0"/>
              </a:rPr>
              <a:t>Q </a:t>
            </a:r>
            <a:r>
              <a:rPr lang="en-US" b="1" dirty="0">
                <a:latin typeface="Arial" charset="0"/>
              </a:rPr>
              <a:t>&gt; 0) or </a:t>
            </a:r>
            <a:r>
              <a:rPr lang="en-US" b="1" i="1" dirty="0">
                <a:latin typeface="Arial" charset="0"/>
              </a:rPr>
              <a:t>cooling </a:t>
            </a:r>
            <a:r>
              <a:rPr lang="en-US" b="1" dirty="0">
                <a:latin typeface="Arial" charset="0"/>
              </a:rPr>
              <a:t>(</a:t>
            </a:r>
            <a:r>
              <a:rPr lang="en-US" b="1" i="1" dirty="0">
                <a:latin typeface="Arial" charset="0"/>
              </a:rPr>
              <a:t>Q </a:t>
            </a:r>
            <a:r>
              <a:rPr lang="en-US" b="1" dirty="0">
                <a:latin typeface="Arial" charset="0"/>
              </a:rPr>
              <a:t>&lt; 0</a:t>
            </a:r>
            <a:r>
              <a:rPr lang="en-US" dirty="0">
                <a:latin typeface="Arial" charset="0"/>
              </a:rPr>
              <a:t>)</a:t>
            </a:r>
          </a:p>
          <a:p>
            <a:pPr algn="just"/>
            <a:r>
              <a:rPr lang="en-US" sz="2000" dirty="0">
                <a:latin typeface="Arial" charset="0"/>
              </a:rPr>
              <a:t>(there is no such physical quantity as “heat”; to emphasize this fact, it is better to use the term “heating” rather than “heat”)</a:t>
            </a:r>
            <a:endParaRPr lang="en-US" sz="2000" b="1" i="1" dirty="0">
              <a:latin typeface="Arial" charset="0"/>
            </a:endParaRPr>
          </a:p>
          <a:p>
            <a:pPr algn="just">
              <a:spcBef>
                <a:spcPct val="40000"/>
              </a:spcBef>
              <a:buFontTx/>
              <a:buBlip>
                <a:blip r:embed="rId3"/>
              </a:buBlip>
            </a:pPr>
            <a:r>
              <a:rPr lang="en-US" dirty="0">
                <a:latin typeface="Arial" charset="0"/>
              </a:rPr>
              <a:t>   </a:t>
            </a:r>
            <a:r>
              <a:rPr lang="en-US" sz="2000" b="1" i="1" dirty="0">
                <a:latin typeface="Arial" charset="0"/>
              </a:rPr>
              <a:t>W </a:t>
            </a:r>
            <a:r>
              <a:rPr lang="en-US" sz="2000" dirty="0">
                <a:latin typeface="Arial" charset="0"/>
              </a:rPr>
              <a:t>– any </a:t>
            </a:r>
            <a:r>
              <a:rPr lang="en-US" sz="2000" i="1" dirty="0">
                <a:latin typeface="Arial" charset="0"/>
              </a:rPr>
              <a:t>other</a:t>
            </a:r>
            <a:r>
              <a:rPr lang="en-US" sz="2000" dirty="0">
                <a:latin typeface="Arial" charset="0"/>
              </a:rPr>
              <a:t> kind of energy transfer across boundary</a:t>
            </a:r>
          </a:p>
        </p:txBody>
      </p:sp>
      <p:sp>
        <p:nvSpPr>
          <p:cNvPr id="44036" name="Rectangle 4"/>
          <p:cNvSpPr>
            <a:spLocks noChangeArrowheads="1"/>
          </p:cNvSpPr>
          <p:nvPr/>
        </p:nvSpPr>
        <p:spPr bwMode="auto">
          <a:xfrm>
            <a:off x="1133792" y="6303036"/>
            <a:ext cx="7257415" cy="427746"/>
          </a:xfrm>
          <a:prstGeom prst="rect">
            <a:avLst/>
          </a:prstGeom>
          <a:noFill/>
          <a:ln w="9525">
            <a:noFill/>
            <a:miter lim="800000"/>
            <a:headEnd/>
            <a:tailEnd/>
          </a:ln>
        </p:spPr>
        <p:txBody>
          <a:bodyPr wrap="square">
            <a:spAutoFit/>
          </a:bodyPr>
          <a:lstStyle/>
          <a:p>
            <a:pPr algn="just">
              <a:lnSpc>
                <a:spcPct val="120000"/>
              </a:lnSpc>
            </a:pPr>
            <a:r>
              <a:rPr lang="en-US" sz="2000" dirty="0">
                <a:latin typeface="Arial" charset="0"/>
              </a:rPr>
              <a:t>       by emission/absorption of electromagnetic radiation.</a:t>
            </a:r>
          </a:p>
        </p:txBody>
      </p:sp>
      <p:pic>
        <p:nvPicPr>
          <p:cNvPr id="44037" name="Picture 5" descr="02_15"/>
          <p:cNvPicPr>
            <a:picLocks noChangeAspect="1" noChangeArrowheads="1"/>
          </p:cNvPicPr>
          <p:nvPr/>
        </p:nvPicPr>
        <p:blipFill>
          <a:blip r:embed="rId4" cstate="print"/>
          <a:srcRect/>
          <a:stretch>
            <a:fillRect/>
          </a:stretch>
        </p:blipFill>
        <p:spPr bwMode="auto">
          <a:xfrm>
            <a:off x="7521575" y="304800"/>
            <a:ext cx="1470025" cy="2514600"/>
          </a:xfrm>
          <a:prstGeom prst="rect">
            <a:avLst/>
          </a:prstGeom>
          <a:noFill/>
          <a:ln w="9525">
            <a:noFill/>
            <a:miter lim="800000"/>
            <a:headEnd/>
            <a:tailEnd/>
          </a:ln>
        </p:spPr>
      </p:pic>
      <p:sp>
        <p:nvSpPr>
          <p:cNvPr id="44038" name="Text Box 6"/>
          <p:cNvSpPr txBox="1">
            <a:spLocks noChangeArrowheads="1"/>
          </p:cNvSpPr>
          <p:nvPr/>
        </p:nvSpPr>
        <p:spPr bwMode="auto">
          <a:xfrm>
            <a:off x="7038975" y="1695450"/>
            <a:ext cx="869950" cy="274638"/>
          </a:xfrm>
          <a:prstGeom prst="rect">
            <a:avLst/>
          </a:prstGeom>
          <a:solidFill>
            <a:schemeClr val="bg1"/>
          </a:solidFill>
          <a:ln w="9525">
            <a:noFill/>
            <a:miter lim="800000"/>
            <a:headEnd/>
            <a:tailEnd/>
          </a:ln>
        </p:spPr>
        <p:txBody>
          <a:bodyPr wrap="none">
            <a:spAutoFit/>
          </a:bodyPr>
          <a:lstStyle/>
          <a:p>
            <a:r>
              <a:rPr lang="en-US" sz="1200" b="1">
                <a:latin typeface="Arial" charset="0"/>
              </a:rPr>
              <a:t>HEATING</a:t>
            </a:r>
          </a:p>
        </p:txBody>
      </p:sp>
      <p:sp>
        <p:nvSpPr>
          <p:cNvPr id="44039" name="Text Box 7"/>
          <p:cNvSpPr txBox="1">
            <a:spLocks noChangeArrowheads="1"/>
          </p:cNvSpPr>
          <p:nvPr/>
        </p:nvSpPr>
        <p:spPr bwMode="auto">
          <a:xfrm>
            <a:off x="7997825" y="609600"/>
            <a:ext cx="666750" cy="274638"/>
          </a:xfrm>
          <a:prstGeom prst="rect">
            <a:avLst/>
          </a:prstGeom>
          <a:solidFill>
            <a:schemeClr val="bg1"/>
          </a:solidFill>
          <a:ln w="9525">
            <a:noFill/>
            <a:miter lim="800000"/>
            <a:headEnd/>
            <a:tailEnd/>
          </a:ln>
        </p:spPr>
        <p:txBody>
          <a:bodyPr wrap="none">
            <a:spAutoFit/>
          </a:bodyPr>
          <a:lstStyle/>
          <a:p>
            <a:r>
              <a:rPr lang="en-US" sz="1200" b="1">
                <a:latin typeface="Arial" charset="0"/>
              </a:rPr>
              <a:t>WORK</a:t>
            </a:r>
          </a:p>
        </p:txBody>
      </p:sp>
      <p:sp>
        <p:nvSpPr>
          <p:cNvPr id="44040" name="Rectangle 10"/>
          <p:cNvSpPr>
            <a:spLocks noChangeArrowheads="1"/>
          </p:cNvSpPr>
          <p:nvPr/>
        </p:nvSpPr>
        <p:spPr bwMode="auto">
          <a:xfrm>
            <a:off x="1295400" y="4235450"/>
            <a:ext cx="6934200" cy="701675"/>
          </a:xfrm>
          <a:prstGeom prst="rect">
            <a:avLst/>
          </a:prstGeom>
          <a:noFill/>
          <a:ln w="9525">
            <a:noFill/>
            <a:miter lim="800000"/>
            <a:headEnd/>
            <a:tailEnd/>
          </a:ln>
        </p:spPr>
        <p:txBody>
          <a:bodyPr>
            <a:spAutoFit/>
          </a:bodyPr>
          <a:lstStyle/>
          <a:p>
            <a:pPr algn="ctr"/>
            <a:r>
              <a:rPr lang="en-US" sz="2000" i="1" dirty="0">
                <a:latin typeface="Arial" charset="0"/>
              </a:rPr>
              <a:t>Work and Heating are both defined to describe </a:t>
            </a:r>
            <a:r>
              <a:rPr lang="en-US" sz="2000" b="1" i="1" dirty="0">
                <a:latin typeface="Arial" charset="0"/>
              </a:rPr>
              <a:t>energy transfer</a:t>
            </a:r>
            <a:r>
              <a:rPr lang="en-US" sz="2000" i="1" dirty="0">
                <a:latin typeface="Arial" charset="0"/>
              </a:rPr>
              <a:t> across a system boundary.</a:t>
            </a:r>
          </a:p>
        </p:txBody>
      </p:sp>
      <p:sp>
        <p:nvSpPr>
          <p:cNvPr id="10" name="TextBox 9">
            <a:extLst>
              <a:ext uri="{FF2B5EF4-FFF2-40B4-BE49-F238E27FC236}">
                <a16:creationId xmlns:a16="http://schemas.microsoft.com/office/drawing/2014/main" id="{75B6BB6A-EF5B-4119-A97D-852EDD55982E}"/>
              </a:ext>
            </a:extLst>
          </p:cNvPr>
          <p:cNvSpPr txBox="1"/>
          <p:nvPr/>
        </p:nvSpPr>
        <p:spPr>
          <a:xfrm>
            <a:off x="533400" y="4913057"/>
            <a:ext cx="3352800" cy="394210"/>
          </a:xfrm>
          <a:prstGeom prst="rect">
            <a:avLst/>
          </a:prstGeom>
          <a:noFill/>
        </p:spPr>
        <p:txBody>
          <a:bodyPr wrap="square">
            <a:spAutoFit/>
          </a:bodyPr>
          <a:lstStyle/>
          <a:p>
            <a:pPr algn="just">
              <a:lnSpc>
                <a:spcPct val="120000"/>
              </a:lnSpc>
            </a:pPr>
            <a:r>
              <a:rPr lang="en-US" sz="1800" b="1" i="1" dirty="0">
                <a:latin typeface="Arial" charset="0"/>
              </a:rPr>
              <a:t>Heating/cooling processes</a:t>
            </a:r>
            <a:r>
              <a:rPr lang="en-US" sz="1800" dirty="0">
                <a:latin typeface="Arial" charset="0"/>
              </a:rPr>
              <a:t>:</a:t>
            </a:r>
          </a:p>
        </p:txBody>
      </p:sp>
      <p:sp>
        <p:nvSpPr>
          <p:cNvPr id="12" name="TextBox 11">
            <a:extLst>
              <a:ext uri="{FF2B5EF4-FFF2-40B4-BE49-F238E27FC236}">
                <a16:creationId xmlns:a16="http://schemas.microsoft.com/office/drawing/2014/main" id="{E821A272-64AA-4FE3-9A5D-160469759DB1}"/>
              </a:ext>
            </a:extLst>
          </p:cNvPr>
          <p:cNvSpPr txBox="1"/>
          <p:nvPr/>
        </p:nvSpPr>
        <p:spPr>
          <a:xfrm>
            <a:off x="264160" y="5351575"/>
            <a:ext cx="1676400" cy="369332"/>
          </a:xfrm>
          <a:prstGeom prst="rect">
            <a:avLst/>
          </a:prstGeom>
          <a:noFill/>
        </p:spPr>
        <p:txBody>
          <a:bodyPr wrap="square">
            <a:spAutoFit/>
          </a:bodyPr>
          <a:lstStyle/>
          <a:p>
            <a:r>
              <a:rPr lang="en-US" sz="1800" b="1" i="1" dirty="0">
                <a:latin typeface="Arial" charset="0"/>
              </a:rPr>
              <a:t>Conduction:</a:t>
            </a:r>
            <a:endParaRPr lang="en-US" dirty="0"/>
          </a:p>
        </p:txBody>
      </p:sp>
      <p:sp>
        <p:nvSpPr>
          <p:cNvPr id="14" name="TextBox 13">
            <a:extLst>
              <a:ext uri="{FF2B5EF4-FFF2-40B4-BE49-F238E27FC236}">
                <a16:creationId xmlns:a16="http://schemas.microsoft.com/office/drawing/2014/main" id="{29DDBBB3-FC5C-4E34-B7BA-B21D13C01710}"/>
              </a:ext>
            </a:extLst>
          </p:cNvPr>
          <p:cNvSpPr txBox="1"/>
          <p:nvPr/>
        </p:nvSpPr>
        <p:spPr>
          <a:xfrm>
            <a:off x="156368" y="5960488"/>
            <a:ext cx="1535271" cy="369332"/>
          </a:xfrm>
          <a:prstGeom prst="rect">
            <a:avLst/>
          </a:prstGeom>
          <a:noFill/>
        </p:spPr>
        <p:txBody>
          <a:bodyPr wrap="square">
            <a:spAutoFit/>
          </a:bodyPr>
          <a:lstStyle/>
          <a:p>
            <a:r>
              <a:rPr lang="en-US" sz="1800" b="1" i="1" dirty="0">
                <a:latin typeface="Arial" charset="0"/>
              </a:rPr>
              <a:t>Convection:</a:t>
            </a:r>
            <a:endParaRPr lang="en-US" dirty="0"/>
          </a:p>
        </p:txBody>
      </p:sp>
      <p:sp>
        <p:nvSpPr>
          <p:cNvPr id="16" name="TextBox 15">
            <a:extLst>
              <a:ext uri="{FF2B5EF4-FFF2-40B4-BE49-F238E27FC236}">
                <a16:creationId xmlns:a16="http://schemas.microsoft.com/office/drawing/2014/main" id="{E603EC90-A93D-4CDE-945C-253F9E260791}"/>
              </a:ext>
            </a:extLst>
          </p:cNvPr>
          <p:cNvSpPr txBox="1"/>
          <p:nvPr/>
        </p:nvSpPr>
        <p:spPr>
          <a:xfrm>
            <a:off x="171608" y="6346317"/>
            <a:ext cx="1311275" cy="369332"/>
          </a:xfrm>
          <a:prstGeom prst="rect">
            <a:avLst/>
          </a:prstGeom>
          <a:noFill/>
        </p:spPr>
        <p:txBody>
          <a:bodyPr wrap="square">
            <a:spAutoFit/>
          </a:bodyPr>
          <a:lstStyle/>
          <a:p>
            <a:r>
              <a:rPr lang="en-US" sz="1800" b="1" i="1" dirty="0">
                <a:latin typeface="Arial" charset="0"/>
              </a:rPr>
              <a:t>Radiation:</a:t>
            </a:r>
            <a:endParaRPr lang="en-US" dirty="0"/>
          </a:p>
        </p:txBody>
      </p:sp>
      <p:sp>
        <p:nvSpPr>
          <p:cNvPr id="18" name="TextBox 17">
            <a:extLst>
              <a:ext uri="{FF2B5EF4-FFF2-40B4-BE49-F238E27FC236}">
                <a16:creationId xmlns:a16="http://schemas.microsoft.com/office/drawing/2014/main" id="{D97E1DBE-07AB-44ED-9FE7-E9FEC45A2851}"/>
              </a:ext>
            </a:extLst>
          </p:cNvPr>
          <p:cNvSpPr txBox="1"/>
          <p:nvPr/>
        </p:nvSpPr>
        <p:spPr>
          <a:xfrm>
            <a:off x="1752600" y="5397741"/>
            <a:ext cx="6997700" cy="646331"/>
          </a:xfrm>
          <a:prstGeom prst="rect">
            <a:avLst/>
          </a:prstGeom>
          <a:noFill/>
        </p:spPr>
        <p:txBody>
          <a:bodyPr wrap="square">
            <a:spAutoFit/>
          </a:bodyPr>
          <a:lstStyle/>
          <a:p>
            <a:pPr algn="just"/>
            <a:r>
              <a:rPr lang="en-US" sz="1800" dirty="0">
                <a:latin typeface="Arial" charset="0"/>
              </a:rPr>
              <a:t>the energy transfer by molecular contact – fast-moving molecules transfer energy to slow-moving molecules by collisions;</a:t>
            </a:r>
          </a:p>
        </p:txBody>
      </p:sp>
      <p:sp>
        <p:nvSpPr>
          <p:cNvPr id="20" name="TextBox 19">
            <a:extLst>
              <a:ext uri="{FF2B5EF4-FFF2-40B4-BE49-F238E27FC236}">
                <a16:creationId xmlns:a16="http://schemas.microsoft.com/office/drawing/2014/main" id="{17329316-5C73-47C6-AD60-AA9BE0DB63A1}"/>
              </a:ext>
            </a:extLst>
          </p:cNvPr>
          <p:cNvSpPr txBox="1"/>
          <p:nvPr/>
        </p:nvSpPr>
        <p:spPr>
          <a:xfrm>
            <a:off x="1482883" y="5960362"/>
            <a:ext cx="4507072" cy="394210"/>
          </a:xfrm>
          <a:prstGeom prst="rect">
            <a:avLst/>
          </a:prstGeom>
          <a:noFill/>
        </p:spPr>
        <p:txBody>
          <a:bodyPr wrap="square">
            <a:spAutoFit/>
          </a:bodyPr>
          <a:lstStyle/>
          <a:p>
            <a:pPr algn="just">
              <a:lnSpc>
                <a:spcPct val="120000"/>
              </a:lnSpc>
            </a:pPr>
            <a:r>
              <a:rPr lang="en-US" sz="1800" dirty="0">
                <a:latin typeface="Arial" charset="0"/>
              </a:rPr>
              <a:t>  by macroscopic motion of gas or liquid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4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P spid="44040" grpId="0"/>
      <p:bldP spid="10" grpId="0"/>
      <p:bldP spid="12" grpId="0"/>
      <p:bldP spid="14" grpId="0"/>
      <p:bldP spid="16" grpId="0"/>
      <p:bldP spid="18"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685800" y="152400"/>
            <a:ext cx="7772400" cy="381000"/>
          </a:xfrm>
          <a:solidFill>
            <a:srgbClr val="0000FF"/>
          </a:solidFill>
        </p:spPr>
        <p:txBody>
          <a:bodyPr/>
          <a:lstStyle/>
          <a:p>
            <a:pPr eaLnBrk="1" hangingPunct="1"/>
            <a:r>
              <a:rPr lang="en-US" sz="2800" b="1">
                <a:solidFill>
                  <a:schemeClr val="bg1"/>
                </a:solidFill>
              </a:rPr>
              <a:t>The First Law of Thermodynamics </a:t>
            </a:r>
          </a:p>
        </p:txBody>
      </p:sp>
      <p:sp>
        <p:nvSpPr>
          <p:cNvPr id="45059" name="Rectangle 3"/>
          <p:cNvSpPr>
            <a:spLocks noChangeArrowheads="1"/>
          </p:cNvSpPr>
          <p:nvPr/>
        </p:nvSpPr>
        <p:spPr bwMode="auto">
          <a:xfrm>
            <a:off x="430213" y="3473450"/>
            <a:ext cx="6246812" cy="701675"/>
          </a:xfrm>
          <a:prstGeom prst="rect">
            <a:avLst/>
          </a:prstGeom>
          <a:noFill/>
          <a:ln w="9525">
            <a:noFill/>
            <a:miter lim="800000"/>
            <a:headEnd/>
            <a:tailEnd/>
          </a:ln>
        </p:spPr>
        <p:txBody>
          <a:bodyPr>
            <a:spAutoFit/>
          </a:bodyPr>
          <a:lstStyle/>
          <a:p>
            <a:pPr algn="ctr"/>
            <a:r>
              <a:rPr lang="en-US" sz="2000" dirty="0">
                <a:latin typeface="Arial" charset="0"/>
              </a:rPr>
              <a:t>For a cyclic process (</a:t>
            </a:r>
            <a:r>
              <a:rPr lang="en-US" sz="2000" b="1" i="1" dirty="0">
                <a:latin typeface="Arial" charset="0"/>
                <a:sym typeface="Symbol" pitchFamily="18" charset="2"/>
              </a:rPr>
              <a:t>U</a:t>
            </a:r>
            <a:r>
              <a:rPr lang="en-US" sz="2000" b="1" i="1" baseline="-25000" dirty="0">
                <a:latin typeface="Arial" charset="0"/>
                <a:sym typeface="Symbol" pitchFamily="18" charset="2"/>
              </a:rPr>
              <a:t>i</a:t>
            </a:r>
            <a:r>
              <a:rPr lang="en-US" sz="2000" b="1" i="1" dirty="0">
                <a:latin typeface="Arial" charset="0"/>
                <a:sym typeface="Symbol" pitchFamily="18" charset="2"/>
              </a:rPr>
              <a:t> = </a:t>
            </a:r>
            <a:r>
              <a:rPr lang="en-US" sz="2000" b="1" i="1" dirty="0" err="1">
                <a:latin typeface="Arial" charset="0"/>
                <a:sym typeface="Symbol" pitchFamily="18" charset="2"/>
              </a:rPr>
              <a:t>U</a:t>
            </a:r>
            <a:r>
              <a:rPr lang="en-US" sz="2000" b="1" i="1" baseline="-25000" dirty="0" err="1">
                <a:latin typeface="Arial" charset="0"/>
                <a:sym typeface="Symbol" pitchFamily="18" charset="2"/>
              </a:rPr>
              <a:t>f</a:t>
            </a:r>
            <a:r>
              <a:rPr lang="en-US" sz="2000" dirty="0">
                <a:latin typeface="Arial" charset="0"/>
              </a:rPr>
              <a:t>)  </a:t>
            </a:r>
            <a:r>
              <a:rPr lang="en-US" sz="2000" dirty="0">
                <a:latin typeface="Arial" charset="0"/>
                <a:sym typeface="Symbol" pitchFamily="18" charset="2"/>
              </a:rPr>
              <a:t> </a:t>
            </a:r>
            <a:r>
              <a:rPr lang="en-US" sz="2000" b="1" i="1" dirty="0">
                <a:latin typeface="Arial" charset="0"/>
                <a:sym typeface="Symbol" pitchFamily="18" charset="2"/>
              </a:rPr>
              <a:t>Q</a:t>
            </a:r>
            <a:r>
              <a:rPr lang="en-US" sz="2000" b="1" i="1" dirty="0">
                <a:latin typeface="Arial" charset="0"/>
              </a:rPr>
              <a:t> </a:t>
            </a:r>
            <a:r>
              <a:rPr lang="en-US" sz="2000" b="1" dirty="0">
                <a:latin typeface="Arial" charset="0"/>
              </a:rPr>
              <a:t>= – </a:t>
            </a:r>
            <a:r>
              <a:rPr lang="en-US" sz="2000" b="1" i="1" dirty="0">
                <a:latin typeface="Arial" charset="0"/>
              </a:rPr>
              <a:t>W</a:t>
            </a:r>
            <a:r>
              <a:rPr lang="en-US" sz="2000" dirty="0">
                <a:latin typeface="Arial" charset="0"/>
              </a:rPr>
              <a:t>.</a:t>
            </a:r>
          </a:p>
          <a:p>
            <a:pPr algn="ctr"/>
            <a:r>
              <a:rPr lang="en-US" sz="2000" dirty="0">
                <a:latin typeface="Arial" charset="0"/>
              </a:rPr>
              <a:t> If, in addition, </a:t>
            </a:r>
            <a:r>
              <a:rPr lang="en-US" sz="2000" b="1" i="1" dirty="0">
                <a:latin typeface="Arial" charset="0"/>
              </a:rPr>
              <a:t>Q </a:t>
            </a:r>
            <a:r>
              <a:rPr lang="en-US" sz="2000" b="1" dirty="0">
                <a:latin typeface="Arial" charset="0"/>
              </a:rPr>
              <a:t>= 0  </a:t>
            </a:r>
            <a:r>
              <a:rPr lang="en-US" sz="2000" dirty="0">
                <a:latin typeface="Arial" charset="0"/>
              </a:rPr>
              <a:t>then</a:t>
            </a:r>
            <a:r>
              <a:rPr lang="en-US" sz="2000" b="1" dirty="0">
                <a:latin typeface="Arial" charset="0"/>
              </a:rPr>
              <a:t>  </a:t>
            </a:r>
            <a:r>
              <a:rPr lang="en-US" sz="2000" b="1" i="1" dirty="0">
                <a:latin typeface="Arial" charset="0"/>
              </a:rPr>
              <a:t>W = </a:t>
            </a:r>
            <a:r>
              <a:rPr lang="en-US" sz="2000" b="1" dirty="0">
                <a:latin typeface="Arial" charset="0"/>
              </a:rPr>
              <a:t>0</a:t>
            </a:r>
          </a:p>
        </p:txBody>
      </p:sp>
      <p:sp>
        <p:nvSpPr>
          <p:cNvPr id="45060" name="Rectangle 4"/>
          <p:cNvSpPr>
            <a:spLocks noChangeArrowheads="1"/>
          </p:cNvSpPr>
          <p:nvPr/>
        </p:nvSpPr>
        <p:spPr bwMode="auto">
          <a:xfrm>
            <a:off x="228600" y="5334000"/>
            <a:ext cx="8610600" cy="1323439"/>
          </a:xfrm>
          <a:prstGeom prst="rect">
            <a:avLst/>
          </a:prstGeom>
          <a:noFill/>
          <a:ln w="9525">
            <a:noFill/>
            <a:miter lim="800000"/>
            <a:headEnd/>
            <a:tailEnd/>
          </a:ln>
        </p:spPr>
        <p:txBody>
          <a:bodyPr>
            <a:spAutoFit/>
          </a:bodyPr>
          <a:lstStyle/>
          <a:p>
            <a:r>
              <a:rPr lang="en-US" sz="2000" dirty="0">
                <a:latin typeface="Arial" charset="0"/>
              </a:rPr>
              <a:t>Perpetual motion machines come in two types: </a:t>
            </a:r>
          </a:p>
          <a:p>
            <a:r>
              <a:rPr lang="en-US" sz="2000" b="1" dirty="0">
                <a:latin typeface="Arial" charset="0"/>
              </a:rPr>
              <a:t>Type 1 </a:t>
            </a:r>
            <a:r>
              <a:rPr lang="en-US" sz="2000" dirty="0">
                <a:latin typeface="Arial" charset="0"/>
              </a:rPr>
              <a:t>violates the 1</a:t>
            </a:r>
            <a:r>
              <a:rPr lang="en-US" sz="2000" baseline="30000" dirty="0">
                <a:latin typeface="Arial" charset="0"/>
              </a:rPr>
              <a:t>st</a:t>
            </a:r>
            <a:r>
              <a:rPr lang="en-US" sz="2000" dirty="0">
                <a:latin typeface="Arial" charset="0"/>
              </a:rPr>
              <a:t> Law (energy would be created from nothing), </a:t>
            </a:r>
          </a:p>
          <a:p>
            <a:r>
              <a:rPr lang="en-US" sz="2000" b="1" dirty="0">
                <a:latin typeface="Arial" charset="0"/>
              </a:rPr>
              <a:t>Type 2</a:t>
            </a:r>
            <a:r>
              <a:rPr lang="en-US" sz="2000" dirty="0">
                <a:latin typeface="Arial" charset="0"/>
              </a:rPr>
              <a:t> violates the 2</a:t>
            </a:r>
            <a:r>
              <a:rPr lang="en-US" sz="2000" baseline="30000" dirty="0">
                <a:latin typeface="Arial" charset="0"/>
              </a:rPr>
              <a:t>nd</a:t>
            </a:r>
            <a:r>
              <a:rPr lang="en-US" sz="2000" dirty="0">
                <a:latin typeface="Arial" charset="0"/>
              </a:rPr>
              <a:t> Law (the energy is extracted from a reservoir in a way that causes the net entropy of the machine and reservoir to decrease).</a:t>
            </a:r>
          </a:p>
        </p:txBody>
      </p:sp>
      <p:sp>
        <p:nvSpPr>
          <p:cNvPr id="45061" name="Rectangle 5"/>
          <p:cNvSpPr>
            <a:spLocks noChangeArrowheads="1"/>
          </p:cNvSpPr>
          <p:nvPr/>
        </p:nvSpPr>
        <p:spPr bwMode="auto">
          <a:xfrm>
            <a:off x="304800" y="609600"/>
            <a:ext cx="8610600" cy="822325"/>
          </a:xfrm>
          <a:prstGeom prst="rect">
            <a:avLst/>
          </a:prstGeom>
          <a:noFill/>
          <a:ln w="9525">
            <a:noFill/>
            <a:miter lim="800000"/>
            <a:headEnd/>
            <a:tailEnd/>
          </a:ln>
        </p:spPr>
        <p:txBody>
          <a:bodyPr>
            <a:spAutoFit/>
          </a:bodyPr>
          <a:lstStyle/>
          <a:p>
            <a:pPr algn="just">
              <a:lnSpc>
                <a:spcPct val="120000"/>
              </a:lnSpc>
            </a:pPr>
            <a:r>
              <a:rPr lang="en-US" sz="2000" b="1">
                <a:latin typeface="Arial" charset="0"/>
              </a:rPr>
              <a:t>The first law of thermodynamics:</a:t>
            </a:r>
            <a:r>
              <a:rPr lang="en-US" sz="2000">
                <a:latin typeface="Arial" charset="0"/>
              </a:rPr>
              <a:t> the internal energy of a system can be changed by doing work on it or by heating/cooling it. </a:t>
            </a:r>
          </a:p>
        </p:txBody>
      </p:sp>
      <p:sp>
        <p:nvSpPr>
          <p:cNvPr id="45062" name="Rectangle 6"/>
          <p:cNvSpPr>
            <a:spLocks noChangeArrowheads="1"/>
          </p:cNvSpPr>
          <p:nvPr/>
        </p:nvSpPr>
        <p:spPr bwMode="auto">
          <a:xfrm>
            <a:off x="3489325" y="1481138"/>
            <a:ext cx="1560513" cy="422275"/>
          </a:xfrm>
          <a:prstGeom prst="rect">
            <a:avLst/>
          </a:prstGeom>
          <a:noFill/>
          <a:ln w="25400">
            <a:solidFill>
              <a:srgbClr val="0000FF"/>
            </a:solidFill>
            <a:miter lim="800000"/>
            <a:headEnd/>
            <a:tailEnd/>
          </a:ln>
        </p:spPr>
        <p:txBody>
          <a:bodyPr wrap="none">
            <a:spAutoFit/>
          </a:bodyPr>
          <a:lstStyle/>
          <a:p>
            <a:r>
              <a:rPr lang="en-US" sz="2000" b="1">
                <a:latin typeface="Arial" charset="0"/>
                <a:sym typeface="Symbol" pitchFamily="18" charset="2"/>
              </a:rPr>
              <a:t></a:t>
            </a:r>
            <a:r>
              <a:rPr lang="en-US" sz="2000" b="1" i="1">
                <a:latin typeface="Arial" charset="0"/>
                <a:sym typeface="Symbol" pitchFamily="18" charset="2"/>
              </a:rPr>
              <a:t>U = </a:t>
            </a:r>
            <a:r>
              <a:rPr lang="en-US" sz="2000" b="1" i="1">
                <a:latin typeface="Arial" charset="0"/>
              </a:rPr>
              <a:t>Q + W</a:t>
            </a:r>
          </a:p>
        </p:txBody>
      </p:sp>
      <p:sp>
        <p:nvSpPr>
          <p:cNvPr id="45063" name="Rectangle 7"/>
          <p:cNvSpPr>
            <a:spLocks noChangeArrowheads="1"/>
          </p:cNvSpPr>
          <p:nvPr/>
        </p:nvSpPr>
        <p:spPr bwMode="auto">
          <a:xfrm>
            <a:off x="230188" y="1981200"/>
            <a:ext cx="8591550" cy="822325"/>
          </a:xfrm>
          <a:prstGeom prst="rect">
            <a:avLst/>
          </a:prstGeom>
          <a:noFill/>
          <a:ln w="9525">
            <a:noFill/>
            <a:miter lim="800000"/>
            <a:headEnd/>
            <a:tailEnd/>
          </a:ln>
        </p:spPr>
        <p:txBody>
          <a:bodyPr>
            <a:spAutoFit/>
          </a:bodyPr>
          <a:lstStyle/>
          <a:p>
            <a:pPr algn="ctr">
              <a:lnSpc>
                <a:spcPct val="120000"/>
              </a:lnSpc>
            </a:pPr>
            <a:r>
              <a:rPr lang="en-US" sz="2000" dirty="0">
                <a:latin typeface="Arial" charset="0"/>
              </a:rPr>
              <a:t>From the microscopic point of view, this statement is equivalent to</a:t>
            </a:r>
          </a:p>
          <a:p>
            <a:pPr algn="ctr">
              <a:lnSpc>
                <a:spcPct val="120000"/>
              </a:lnSpc>
            </a:pPr>
            <a:r>
              <a:rPr lang="en-US" sz="2000" dirty="0">
                <a:latin typeface="Arial" charset="0"/>
              </a:rPr>
              <a:t>a statement of </a:t>
            </a:r>
            <a:r>
              <a:rPr lang="en-US" sz="2000" b="1" dirty="0">
                <a:latin typeface="Arial" charset="0"/>
              </a:rPr>
              <a:t>conservation of energy</a:t>
            </a:r>
            <a:r>
              <a:rPr lang="en-US" sz="2000" dirty="0">
                <a:latin typeface="Arial" charset="0"/>
              </a:rPr>
              <a:t>.</a:t>
            </a:r>
          </a:p>
        </p:txBody>
      </p:sp>
      <p:grpSp>
        <p:nvGrpSpPr>
          <p:cNvPr id="2" name="Group 1">
            <a:extLst>
              <a:ext uri="{FF2B5EF4-FFF2-40B4-BE49-F238E27FC236}">
                <a16:creationId xmlns:a16="http://schemas.microsoft.com/office/drawing/2014/main" id="{7CF55469-9333-49D2-9EDF-AE58AC8D4A34}"/>
              </a:ext>
            </a:extLst>
          </p:cNvPr>
          <p:cNvGrpSpPr/>
          <p:nvPr/>
        </p:nvGrpSpPr>
        <p:grpSpPr>
          <a:xfrm>
            <a:off x="6532563" y="3267075"/>
            <a:ext cx="2024062" cy="1235075"/>
            <a:chOff x="6532563" y="3267075"/>
            <a:chExt cx="2024062" cy="1235075"/>
          </a:xfrm>
        </p:grpSpPr>
        <p:sp>
          <p:nvSpPr>
            <p:cNvPr id="45064" name="Line 8"/>
            <p:cNvSpPr>
              <a:spLocks noChangeShapeType="1"/>
            </p:cNvSpPr>
            <p:nvPr/>
          </p:nvSpPr>
          <p:spPr bwMode="auto">
            <a:xfrm flipV="1">
              <a:off x="7167563" y="3319463"/>
              <a:ext cx="0" cy="685800"/>
            </a:xfrm>
            <a:prstGeom prst="line">
              <a:avLst/>
            </a:prstGeom>
            <a:noFill/>
            <a:ln w="9525">
              <a:solidFill>
                <a:schemeClr val="tx1"/>
              </a:solidFill>
              <a:round/>
              <a:headEnd/>
              <a:tailEnd type="triangle" w="med" len="med"/>
            </a:ln>
          </p:spPr>
          <p:txBody>
            <a:bodyPr/>
            <a:lstStyle/>
            <a:p>
              <a:endParaRPr lang="en-US"/>
            </a:p>
          </p:txBody>
        </p:sp>
        <p:sp>
          <p:nvSpPr>
            <p:cNvPr id="45065" name="Line 9"/>
            <p:cNvSpPr>
              <a:spLocks noChangeShapeType="1"/>
            </p:cNvSpPr>
            <p:nvPr/>
          </p:nvSpPr>
          <p:spPr bwMode="auto">
            <a:xfrm>
              <a:off x="7100888" y="4005263"/>
              <a:ext cx="1265237" cy="1587"/>
            </a:xfrm>
            <a:prstGeom prst="line">
              <a:avLst/>
            </a:prstGeom>
            <a:noFill/>
            <a:ln w="9525">
              <a:solidFill>
                <a:schemeClr val="tx1"/>
              </a:solidFill>
              <a:round/>
              <a:headEnd/>
              <a:tailEnd type="triangle" w="med" len="med"/>
            </a:ln>
          </p:spPr>
          <p:txBody>
            <a:bodyPr/>
            <a:lstStyle/>
            <a:p>
              <a:endParaRPr lang="en-US"/>
            </a:p>
          </p:txBody>
        </p:sp>
        <p:sp>
          <p:nvSpPr>
            <p:cNvPr id="45066" name="Line 10"/>
            <p:cNvSpPr>
              <a:spLocks noChangeShapeType="1"/>
            </p:cNvSpPr>
            <p:nvPr/>
          </p:nvSpPr>
          <p:spPr bwMode="auto">
            <a:xfrm flipH="1">
              <a:off x="6764338" y="4005263"/>
              <a:ext cx="422275" cy="381000"/>
            </a:xfrm>
            <a:prstGeom prst="line">
              <a:avLst/>
            </a:prstGeom>
            <a:noFill/>
            <a:ln w="9525">
              <a:solidFill>
                <a:schemeClr val="tx1"/>
              </a:solidFill>
              <a:round/>
              <a:headEnd/>
              <a:tailEnd type="triangle" w="med" len="med"/>
            </a:ln>
          </p:spPr>
          <p:txBody>
            <a:bodyPr/>
            <a:lstStyle/>
            <a:p>
              <a:endParaRPr lang="en-US"/>
            </a:p>
          </p:txBody>
        </p:sp>
        <p:sp>
          <p:nvSpPr>
            <p:cNvPr id="45067" name="Rectangle 11"/>
            <p:cNvSpPr>
              <a:spLocks noChangeArrowheads="1"/>
            </p:cNvSpPr>
            <p:nvPr/>
          </p:nvSpPr>
          <p:spPr bwMode="auto">
            <a:xfrm>
              <a:off x="6689725" y="3267075"/>
              <a:ext cx="354013" cy="396875"/>
            </a:xfrm>
            <a:prstGeom prst="rect">
              <a:avLst/>
            </a:prstGeom>
            <a:noFill/>
            <a:ln w="9525">
              <a:noFill/>
              <a:miter lim="800000"/>
              <a:headEnd/>
              <a:tailEnd/>
            </a:ln>
          </p:spPr>
          <p:txBody>
            <a:bodyPr wrap="none">
              <a:spAutoFit/>
            </a:bodyPr>
            <a:lstStyle/>
            <a:p>
              <a:r>
                <a:rPr lang="en-US" sz="2000" b="1" i="1">
                  <a:latin typeface="Arial" charset="0"/>
                </a:rPr>
                <a:t>P</a:t>
              </a:r>
            </a:p>
          </p:txBody>
        </p:sp>
        <p:sp>
          <p:nvSpPr>
            <p:cNvPr id="45068" name="Rectangle 12"/>
            <p:cNvSpPr>
              <a:spLocks noChangeArrowheads="1"/>
            </p:cNvSpPr>
            <p:nvPr/>
          </p:nvSpPr>
          <p:spPr bwMode="auto">
            <a:xfrm>
              <a:off x="8132763" y="4005263"/>
              <a:ext cx="423862" cy="396875"/>
            </a:xfrm>
            <a:prstGeom prst="rect">
              <a:avLst/>
            </a:prstGeom>
            <a:noFill/>
            <a:ln w="9525">
              <a:noFill/>
              <a:miter lim="800000"/>
              <a:headEnd/>
              <a:tailEnd/>
            </a:ln>
          </p:spPr>
          <p:txBody>
            <a:bodyPr wrap="none">
              <a:spAutoFit/>
            </a:bodyPr>
            <a:lstStyle/>
            <a:p>
              <a:r>
                <a:rPr lang="en-US" sz="2000" b="1" i="1">
                  <a:latin typeface="Arial" charset="0"/>
                </a:rPr>
                <a:t>V </a:t>
              </a:r>
            </a:p>
          </p:txBody>
        </p:sp>
        <p:sp>
          <p:nvSpPr>
            <p:cNvPr id="45069" name="Rectangle 13"/>
            <p:cNvSpPr>
              <a:spLocks noChangeArrowheads="1"/>
            </p:cNvSpPr>
            <p:nvPr/>
          </p:nvSpPr>
          <p:spPr bwMode="auto">
            <a:xfrm>
              <a:off x="6532563" y="4105275"/>
              <a:ext cx="339725" cy="396875"/>
            </a:xfrm>
            <a:prstGeom prst="rect">
              <a:avLst/>
            </a:prstGeom>
            <a:noFill/>
            <a:ln w="9525">
              <a:noFill/>
              <a:miter lim="800000"/>
              <a:headEnd/>
              <a:tailEnd/>
            </a:ln>
          </p:spPr>
          <p:txBody>
            <a:bodyPr wrap="none">
              <a:spAutoFit/>
            </a:bodyPr>
            <a:lstStyle/>
            <a:p>
              <a:r>
                <a:rPr lang="en-US" sz="2000" b="1" i="1">
                  <a:latin typeface="Arial" charset="0"/>
                </a:rPr>
                <a:t>T</a:t>
              </a:r>
            </a:p>
          </p:txBody>
        </p:sp>
        <p:sp>
          <p:nvSpPr>
            <p:cNvPr id="45070" name="Oval 17"/>
            <p:cNvSpPr>
              <a:spLocks noChangeArrowheads="1"/>
            </p:cNvSpPr>
            <p:nvPr/>
          </p:nvSpPr>
          <p:spPr bwMode="auto">
            <a:xfrm>
              <a:off x="7234238" y="4133850"/>
              <a:ext cx="84137" cy="76200"/>
            </a:xfrm>
            <a:prstGeom prst="ellipse">
              <a:avLst/>
            </a:prstGeom>
            <a:solidFill>
              <a:schemeClr val="accent1"/>
            </a:solidFill>
            <a:ln w="9525">
              <a:solidFill>
                <a:schemeClr val="tx1"/>
              </a:solidFill>
              <a:round/>
              <a:headEnd/>
              <a:tailEnd/>
            </a:ln>
          </p:spPr>
          <p:txBody>
            <a:bodyPr wrap="none" anchor="ctr"/>
            <a:lstStyle/>
            <a:p>
              <a:endParaRPr lang="en-US" sz="2000"/>
            </a:p>
          </p:txBody>
        </p:sp>
        <p:sp>
          <p:nvSpPr>
            <p:cNvPr id="45071" name="Freeform 20"/>
            <p:cNvSpPr>
              <a:spLocks/>
            </p:cNvSpPr>
            <p:nvPr/>
          </p:nvSpPr>
          <p:spPr bwMode="auto">
            <a:xfrm>
              <a:off x="7112000" y="3470275"/>
              <a:ext cx="1195388" cy="901700"/>
            </a:xfrm>
            <a:custGeom>
              <a:avLst/>
              <a:gdLst>
                <a:gd name="T0" fmla="*/ 88 w 680"/>
                <a:gd name="T1" fmla="*/ 448 h 568"/>
                <a:gd name="T2" fmla="*/ 40 w 680"/>
                <a:gd name="T3" fmla="*/ 352 h 568"/>
                <a:gd name="T4" fmla="*/ 40 w 680"/>
                <a:gd name="T5" fmla="*/ 208 h 568"/>
                <a:gd name="T6" fmla="*/ 280 w 680"/>
                <a:gd name="T7" fmla="*/ 16 h 568"/>
                <a:gd name="T8" fmla="*/ 424 w 680"/>
                <a:gd name="T9" fmla="*/ 112 h 568"/>
                <a:gd name="T10" fmla="*/ 664 w 680"/>
                <a:gd name="T11" fmla="*/ 112 h 568"/>
                <a:gd name="T12" fmla="*/ 520 w 680"/>
                <a:gd name="T13" fmla="*/ 304 h 568"/>
                <a:gd name="T14" fmla="*/ 520 w 680"/>
                <a:gd name="T15" fmla="*/ 448 h 568"/>
                <a:gd name="T16" fmla="*/ 424 w 680"/>
                <a:gd name="T17" fmla="*/ 544 h 568"/>
                <a:gd name="T18" fmla="*/ 280 w 680"/>
                <a:gd name="T19" fmla="*/ 304 h 568"/>
                <a:gd name="T20" fmla="*/ 88 w 680"/>
                <a:gd name="T21" fmla="*/ 448 h 5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0"/>
                <a:gd name="T34" fmla="*/ 0 h 568"/>
                <a:gd name="T35" fmla="*/ 680 w 680"/>
                <a:gd name="T36" fmla="*/ 568 h 56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0" h="568">
                  <a:moveTo>
                    <a:pt x="88" y="448"/>
                  </a:moveTo>
                  <a:cubicBezTo>
                    <a:pt x="48" y="456"/>
                    <a:pt x="48" y="392"/>
                    <a:pt x="40" y="352"/>
                  </a:cubicBezTo>
                  <a:cubicBezTo>
                    <a:pt x="32" y="312"/>
                    <a:pt x="0" y="264"/>
                    <a:pt x="40" y="208"/>
                  </a:cubicBezTo>
                  <a:cubicBezTo>
                    <a:pt x="80" y="152"/>
                    <a:pt x="216" y="32"/>
                    <a:pt x="280" y="16"/>
                  </a:cubicBezTo>
                  <a:cubicBezTo>
                    <a:pt x="344" y="0"/>
                    <a:pt x="360" y="96"/>
                    <a:pt x="424" y="112"/>
                  </a:cubicBezTo>
                  <a:cubicBezTo>
                    <a:pt x="488" y="128"/>
                    <a:pt x="648" y="80"/>
                    <a:pt x="664" y="112"/>
                  </a:cubicBezTo>
                  <a:cubicBezTo>
                    <a:pt x="680" y="144"/>
                    <a:pt x="544" y="248"/>
                    <a:pt x="520" y="304"/>
                  </a:cubicBezTo>
                  <a:cubicBezTo>
                    <a:pt x="496" y="360"/>
                    <a:pt x="536" y="408"/>
                    <a:pt x="520" y="448"/>
                  </a:cubicBezTo>
                  <a:cubicBezTo>
                    <a:pt x="504" y="488"/>
                    <a:pt x="464" y="568"/>
                    <a:pt x="424" y="544"/>
                  </a:cubicBezTo>
                  <a:cubicBezTo>
                    <a:pt x="384" y="520"/>
                    <a:pt x="336" y="320"/>
                    <a:pt x="280" y="304"/>
                  </a:cubicBezTo>
                  <a:cubicBezTo>
                    <a:pt x="224" y="288"/>
                    <a:pt x="128" y="440"/>
                    <a:pt x="88" y="448"/>
                  </a:cubicBezTo>
                  <a:close/>
                </a:path>
              </a:pathLst>
            </a:custGeom>
            <a:noFill/>
            <a:ln w="9525">
              <a:solidFill>
                <a:schemeClr val="tx1"/>
              </a:solidFill>
              <a:round/>
              <a:headEnd/>
              <a:tailEnd/>
            </a:ln>
          </p:spPr>
          <p:txBody>
            <a:bodyPr/>
            <a:lstStyle/>
            <a:p>
              <a:endParaRPr lang="en-US" sz="2000"/>
            </a:p>
          </p:txBody>
        </p:sp>
      </p:grpSp>
      <p:sp>
        <p:nvSpPr>
          <p:cNvPr id="45072" name="Rectangle 21"/>
          <p:cNvSpPr>
            <a:spLocks noChangeArrowheads="1"/>
          </p:cNvSpPr>
          <p:nvPr/>
        </p:nvSpPr>
        <p:spPr bwMode="auto">
          <a:xfrm>
            <a:off x="654050" y="4267200"/>
            <a:ext cx="3416320" cy="400110"/>
          </a:xfrm>
          <a:prstGeom prst="rect">
            <a:avLst/>
          </a:prstGeom>
          <a:noFill/>
          <a:ln w="9525">
            <a:noFill/>
            <a:miter lim="800000"/>
            <a:headEnd/>
            <a:tailEnd/>
          </a:ln>
        </p:spPr>
        <p:txBody>
          <a:bodyPr wrap="none">
            <a:spAutoFit/>
          </a:bodyPr>
          <a:lstStyle/>
          <a:p>
            <a:r>
              <a:rPr lang="en-US" sz="2000" b="1" dirty="0">
                <a:latin typeface="Arial" charset="0"/>
              </a:rPr>
              <a:t>An equivalent formulation</a:t>
            </a:r>
            <a:r>
              <a:rPr lang="en-US" sz="2000" dirty="0">
                <a:latin typeface="Arial" charset="0"/>
              </a:rPr>
              <a:t>:</a:t>
            </a:r>
          </a:p>
        </p:txBody>
      </p:sp>
      <p:sp>
        <p:nvSpPr>
          <p:cNvPr id="45073" name="Rectangle 22"/>
          <p:cNvSpPr>
            <a:spLocks noChangeArrowheads="1"/>
          </p:cNvSpPr>
          <p:nvPr/>
        </p:nvSpPr>
        <p:spPr bwMode="auto">
          <a:xfrm>
            <a:off x="1220788" y="4648200"/>
            <a:ext cx="6453187" cy="482600"/>
          </a:xfrm>
          <a:prstGeom prst="rect">
            <a:avLst/>
          </a:prstGeom>
          <a:noFill/>
          <a:ln w="25400">
            <a:solidFill>
              <a:srgbClr val="0000FF"/>
            </a:solidFill>
            <a:miter lim="800000"/>
            <a:headEnd/>
            <a:tailEnd/>
          </a:ln>
        </p:spPr>
        <p:txBody>
          <a:bodyPr wrap="none">
            <a:spAutoFit/>
          </a:bodyPr>
          <a:lstStyle/>
          <a:p>
            <a:pPr>
              <a:lnSpc>
                <a:spcPct val="120000"/>
              </a:lnSpc>
            </a:pPr>
            <a:r>
              <a:rPr lang="en-US" sz="2000">
                <a:latin typeface="Arial" charset="0"/>
              </a:rPr>
              <a:t>Perpetual motion machines of the first type do not exist.</a:t>
            </a:r>
          </a:p>
        </p:txBody>
      </p:sp>
      <p:sp>
        <p:nvSpPr>
          <p:cNvPr id="45074" name="Rectangle 23"/>
          <p:cNvSpPr>
            <a:spLocks noChangeArrowheads="1"/>
          </p:cNvSpPr>
          <p:nvPr/>
        </p:nvSpPr>
        <p:spPr bwMode="auto">
          <a:xfrm>
            <a:off x="393700" y="2743200"/>
            <a:ext cx="8358188" cy="701675"/>
          </a:xfrm>
          <a:prstGeom prst="rect">
            <a:avLst/>
          </a:prstGeom>
          <a:noFill/>
          <a:ln w="9525">
            <a:noFill/>
            <a:miter lim="800000"/>
            <a:headEnd/>
            <a:tailEnd/>
          </a:ln>
        </p:spPr>
        <p:txBody>
          <a:bodyPr>
            <a:spAutoFit/>
          </a:bodyPr>
          <a:lstStyle/>
          <a:p>
            <a:pPr algn="ctr"/>
            <a:r>
              <a:rPr lang="en-US" sz="2000" b="1" i="1" dirty="0">
                <a:latin typeface="Arial" charset="0"/>
              </a:rPr>
              <a:t>Sign convention:</a:t>
            </a:r>
            <a:r>
              <a:rPr lang="en-US" sz="2000" dirty="0">
                <a:latin typeface="Arial" charset="0"/>
              </a:rPr>
              <a:t> we consider </a:t>
            </a:r>
            <a:r>
              <a:rPr lang="en-US" sz="2000" b="1" i="1" dirty="0">
                <a:latin typeface="Arial" charset="0"/>
              </a:rPr>
              <a:t>Q</a:t>
            </a:r>
            <a:r>
              <a:rPr lang="en-US" sz="2000" dirty="0">
                <a:latin typeface="Arial" charset="0"/>
              </a:rPr>
              <a:t> and </a:t>
            </a:r>
            <a:r>
              <a:rPr lang="en-US" sz="2000" b="1" i="1" dirty="0">
                <a:latin typeface="Arial" charset="0"/>
              </a:rPr>
              <a:t>W</a:t>
            </a:r>
            <a:r>
              <a:rPr lang="en-US" sz="2000" dirty="0">
                <a:latin typeface="Arial" charset="0"/>
              </a:rPr>
              <a:t> to be </a:t>
            </a:r>
            <a:r>
              <a:rPr lang="en-US" sz="2000" b="1" i="1" dirty="0">
                <a:latin typeface="Arial" charset="0"/>
              </a:rPr>
              <a:t>positive</a:t>
            </a:r>
            <a:r>
              <a:rPr lang="en-US" sz="2000" dirty="0">
                <a:latin typeface="Arial" charset="0"/>
              </a:rPr>
              <a:t> if energy flows </a:t>
            </a:r>
            <a:r>
              <a:rPr lang="en-US" sz="2000" b="1" i="1" dirty="0">
                <a:latin typeface="Arial" charset="0"/>
              </a:rPr>
              <a:t>into</a:t>
            </a:r>
            <a:r>
              <a:rPr lang="en-US" sz="2000" dirty="0">
                <a:latin typeface="Arial" charset="0"/>
              </a:rPr>
              <a:t> the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072">
                                            <p:txEl>
                                              <p:pRg st="0" end="0"/>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4507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50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0" grpId="0"/>
      <p:bldP spid="45062" grpId="0" animBg="1"/>
      <p:bldP spid="45063" grpId="0"/>
      <p:bldP spid="45073" grpId="0" animBg="1"/>
      <p:bldP spid="4507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89886-56A0-4E2E-91B0-1658B9943695}"/>
              </a:ext>
            </a:extLst>
          </p:cNvPr>
          <p:cNvSpPr>
            <a:spLocks noGrp="1"/>
          </p:cNvSpPr>
          <p:nvPr>
            <p:ph type="title"/>
          </p:nvPr>
        </p:nvSpPr>
        <p:spPr>
          <a:xfrm>
            <a:off x="685800" y="3213715"/>
            <a:ext cx="3040144" cy="838200"/>
          </a:xfrm>
        </p:spPr>
        <p:txBody>
          <a:bodyPr>
            <a:normAutofit/>
          </a:bodyPr>
          <a:lstStyle/>
          <a:p>
            <a:r>
              <a:rPr lang="en-US" sz="2400" b="1" dirty="0">
                <a:latin typeface="Times New Roman" panose="02020603050405020304" pitchFamily="18" charset="0"/>
                <a:cs typeface="Times New Roman" panose="02020603050405020304" pitchFamily="18" charset="0"/>
              </a:rPr>
              <a:t>Assignment#1</a:t>
            </a:r>
          </a:p>
        </p:txBody>
      </p:sp>
      <p:sp>
        <p:nvSpPr>
          <p:cNvPr id="3" name="Content Placeholder 2">
            <a:extLst>
              <a:ext uri="{FF2B5EF4-FFF2-40B4-BE49-F238E27FC236}">
                <a16:creationId xmlns:a16="http://schemas.microsoft.com/office/drawing/2014/main" id="{5FBEDFEE-340B-4542-A16B-334C2CCB3C23}"/>
              </a:ext>
            </a:extLst>
          </p:cNvPr>
          <p:cNvSpPr>
            <a:spLocks noGrp="1"/>
          </p:cNvSpPr>
          <p:nvPr>
            <p:ph idx="1"/>
          </p:nvPr>
        </p:nvSpPr>
        <p:spPr>
          <a:xfrm>
            <a:off x="838200" y="3983335"/>
            <a:ext cx="7162800" cy="129540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Problems: 1.18, 1.19, 1.20, 1.21 &amp; 1.25</a:t>
            </a:r>
          </a:p>
          <a:p>
            <a:pPr marL="0" indent="0" algn="r">
              <a:buNone/>
            </a:pPr>
            <a:r>
              <a:rPr lang="en-US" sz="2400" dirty="0">
                <a:latin typeface="Times New Roman" panose="02020603050405020304" pitchFamily="18" charset="0"/>
                <a:cs typeface="Times New Roman" panose="02020603050405020304" pitchFamily="18" charset="0"/>
              </a:rPr>
              <a:t>Due: Friday Jan 28th</a:t>
            </a:r>
          </a:p>
        </p:txBody>
      </p:sp>
      <p:sp>
        <p:nvSpPr>
          <p:cNvPr id="4" name="TextBox 3">
            <a:extLst>
              <a:ext uri="{FF2B5EF4-FFF2-40B4-BE49-F238E27FC236}">
                <a16:creationId xmlns:a16="http://schemas.microsoft.com/office/drawing/2014/main" id="{0AD1F8B8-FD2C-43FD-BAF1-B24010BE48CD}"/>
              </a:ext>
            </a:extLst>
          </p:cNvPr>
          <p:cNvSpPr txBox="1"/>
          <p:nvPr/>
        </p:nvSpPr>
        <p:spPr>
          <a:xfrm>
            <a:off x="2057400" y="1342012"/>
            <a:ext cx="4724400"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1.1, 1.2, 1.3, 1.9, 1.10, 1.12 and 1.14</a:t>
            </a:r>
          </a:p>
        </p:txBody>
      </p:sp>
      <p:sp>
        <p:nvSpPr>
          <p:cNvPr id="7" name="TextBox 6">
            <a:extLst>
              <a:ext uri="{FF2B5EF4-FFF2-40B4-BE49-F238E27FC236}">
                <a16:creationId xmlns:a16="http://schemas.microsoft.com/office/drawing/2014/main" id="{931B64BC-C447-4DD0-A2C7-AA34807E3445}"/>
              </a:ext>
            </a:extLst>
          </p:cNvPr>
          <p:cNvSpPr txBox="1"/>
          <p:nvPr/>
        </p:nvSpPr>
        <p:spPr>
          <a:xfrm>
            <a:off x="1371600" y="838200"/>
            <a:ext cx="3810000" cy="461665"/>
          </a:xfrm>
          <a:prstGeom prst="rect">
            <a:avLst/>
          </a:prstGeom>
          <a:noFill/>
        </p:spPr>
        <p:txBody>
          <a:bodyPr wrap="square" rtlCol="0">
            <a:spAutoFit/>
          </a:bodyPr>
          <a:lstStyle/>
          <a:p>
            <a:r>
              <a:rPr lang="en-US" sz="2400" b="1" dirty="0"/>
              <a:t>Problems for Friday</a:t>
            </a:r>
          </a:p>
        </p:txBody>
      </p:sp>
    </p:spTree>
    <p:extLst>
      <p:ext uri="{BB962C8B-B14F-4D97-AF65-F5344CB8AC3E}">
        <p14:creationId xmlns:p14="http://schemas.microsoft.com/office/powerpoint/2010/main" val="3750761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0E5C4DF-5083-48FE-A1C6-1347E39C3D18}"/>
              </a:ext>
            </a:extLst>
          </p:cNvPr>
          <p:cNvSpPr>
            <a:spLocks noGrp="1" noChangeArrowheads="1"/>
          </p:cNvSpPr>
          <p:nvPr>
            <p:ph type="title"/>
          </p:nvPr>
        </p:nvSpPr>
        <p:spPr>
          <a:xfrm>
            <a:off x="381000" y="-138790"/>
            <a:ext cx="5281127" cy="1143000"/>
          </a:xfrm>
        </p:spPr>
        <p:txBody>
          <a:bodyPr/>
          <a:lstStyle/>
          <a:p>
            <a:pPr eaLnBrk="1" hangingPunct="1"/>
            <a:r>
              <a:rPr lang="en-US" altLang="en-US" b="1" dirty="0">
                <a:solidFill>
                  <a:srgbClr val="316598"/>
                </a:solidFill>
              </a:rPr>
              <a:t>Density</a:t>
            </a:r>
            <a:endParaRPr lang="en-US" altLang="en-US" b="1" dirty="0">
              <a:solidFill>
                <a:srgbClr val="385899"/>
              </a:solidFill>
            </a:endParaRPr>
          </a:p>
        </p:txBody>
      </p:sp>
      <p:sp>
        <p:nvSpPr>
          <p:cNvPr id="8195" name="Text Box 3">
            <a:extLst>
              <a:ext uri="{FF2B5EF4-FFF2-40B4-BE49-F238E27FC236}">
                <a16:creationId xmlns:a16="http://schemas.microsoft.com/office/drawing/2014/main" id="{21F7F9BA-36D8-42AB-B8E0-AF89A57D8CA5}"/>
              </a:ext>
            </a:extLst>
          </p:cNvPr>
          <p:cNvSpPr txBox="1">
            <a:spLocks noChangeArrowheads="1"/>
          </p:cNvSpPr>
          <p:nvPr/>
        </p:nvSpPr>
        <p:spPr bwMode="auto">
          <a:xfrm>
            <a:off x="598488" y="1362075"/>
            <a:ext cx="3668712"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600" b="1" dirty="0">
                <a:cs typeface="Arial" panose="020B0604020202020204" pitchFamily="34" charset="0"/>
              </a:rPr>
              <a:t>Mass density = </a:t>
            </a:r>
            <a:r>
              <a:rPr lang="en-US" altLang="en-US" sz="2600" dirty="0">
                <a:cs typeface="Arial" panose="020B0604020202020204" pitchFamily="34" charset="0"/>
              </a:rPr>
              <a:t>the ratio of a system’s mass to its volume</a:t>
            </a:r>
          </a:p>
        </p:txBody>
      </p:sp>
      <p:sp>
        <p:nvSpPr>
          <p:cNvPr id="8196" name="Text Box 5">
            <a:extLst>
              <a:ext uri="{FF2B5EF4-FFF2-40B4-BE49-F238E27FC236}">
                <a16:creationId xmlns:a16="http://schemas.microsoft.com/office/drawing/2014/main" id="{10CF0759-C1D6-49A0-B9B7-B85EF4D9FA70}"/>
              </a:ext>
            </a:extLst>
          </p:cNvPr>
          <p:cNvSpPr txBox="1">
            <a:spLocks noChangeArrowheads="1"/>
          </p:cNvSpPr>
          <p:nvPr/>
        </p:nvSpPr>
        <p:spPr bwMode="auto">
          <a:xfrm>
            <a:off x="629443" y="4219284"/>
            <a:ext cx="287575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600" dirty="0">
                <a:cs typeface="Arial" panose="020B0604020202020204" pitchFamily="34" charset="0"/>
              </a:rPr>
              <a:t>SI units: kg/m</a:t>
            </a:r>
            <a:r>
              <a:rPr lang="en-US" altLang="en-US" sz="2600" baseline="30000" dirty="0">
                <a:cs typeface="Arial" panose="020B0604020202020204" pitchFamily="34" charset="0"/>
              </a:rPr>
              <a:t>3</a:t>
            </a:r>
            <a:r>
              <a:rPr lang="en-US" altLang="en-US" sz="2600" dirty="0">
                <a:cs typeface="Arial" panose="020B0604020202020204" pitchFamily="34" charset="0"/>
              </a:rPr>
              <a:t>  </a:t>
            </a:r>
          </a:p>
        </p:txBody>
      </p:sp>
      <p:pic>
        <p:nvPicPr>
          <p:cNvPr id="8197" name="Picture 6" descr="equation16">
            <a:extLst>
              <a:ext uri="{FF2B5EF4-FFF2-40B4-BE49-F238E27FC236}">
                <a16:creationId xmlns:a16="http://schemas.microsoft.com/office/drawing/2014/main" id="{128EDFAF-E369-4116-91A1-9701001789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012602"/>
            <a:ext cx="3539688" cy="797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table16">
            <a:extLst>
              <a:ext uri="{FF2B5EF4-FFF2-40B4-BE49-F238E27FC236}">
                <a16:creationId xmlns:a16="http://schemas.microsoft.com/office/drawing/2014/main" id="{97FAAFEC-D488-42B1-952E-194F207BCD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44009"/>
            <a:ext cx="4648200" cy="634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6CC9B50-C2B2-4C0C-89AE-1DD36E566783}"/>
              </a:ext>
            </a:extLst>
          </p:cNvPr>
          <p:cNvSpPr>
            <a:spLocks noGrp="1" noChangeArrowheads="1"/>
          </p:cNvSpPr>
          <p:nvPr>
            <p:ph type="title"/>
          </p:nvPr>
        </p:nvSpPr>
        <p:spPr>
          <a:xfrm>
            <a:off x="969963" y="381000"/>
            <a:ext cx="8305800" cy="715962"/>
          </a:xfrm>
        </p:spPr>
        <p:txBody>
          <a:bodyPr/>
          <a:lstStyle/>
          <a:p>
            <a:pPr eaLnBrk="1" hangingPunct="1"/>
            <a:r>
              <a:rPr lang="en-US" altLang="en-US" sz="3200" b="1" dirty="0">
                <a:solidFill>
                  <a:srgbClr val="316598"/>
                </a:solidFill>
              </a:rPr>
              <a:t>EXAMPLE: The mass of a lead pipe</a:t>
            </a:r>
            <a:endParaRPr lang="en-US" altLang="en-US" sz="3200" b="1" dirty="0">
              <a:solidFill>
                <a:srgbClr val="385899"/>
              </a:solidFill>
            </a:endParaRPr>
          </a:p>
        </p:txBody>
      </p:sp>
      <p:pic>
        <p:nvPicPr>
          <p:cNvPr id="10244" name="Picture 5" descr="Example 16">
            <a:extLst>
              <a:ext uri="{FF2B5EF4-FFF2-40B4-BE49-F238E27FC236}">
                <a16:creationId xmlns:a16="http://schemas.microsoft.com/office/drawing/2014/main" id="{6C746148-B232-4018-9089-CB4A12037D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45358"/>
          <a:stretch>
            <a:fillRect/>
          </a:stretch>
        </p:blipFill>
        <p:spPr bwMode="auto">
          <a:xfrm>
            <a:off x="162718" y="1541399"/>
            <a:ext cx="8818563"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71355E0-8AC9-49A5-8623-D8E8950ADB53}"/>
                  </a:ext>
                </a:extLst>
              </p:cNvPr>
              <p:cNvSpPr txBox="1"/>
              <p:nvPr/>
            </p:nvSpPr>
            <p:spPr>
              <a:xfrm>
                <a:off x="685800" y="4114800"/>
                <a:ext cx="2667000" cy="6953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𝐿𝑒𝑎𝑑</m:t>
                          </m:r>
                        </m:e>
                      </m:d>
                      <m:r>
                        <a:rPr lang="en-US" b="0" i="1" smtClean="0">
                          <a:latin typeface="Cambria Math" panose="02040503050406030204" pitchFamily="18" charset="0"/>
                          <a:ea typeface="Cambria Math" panose="02040503050406030204" pitchFamily="18" charset="0"/>
                        </a:rPr>
                        <m:t>=11300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𝑘𝑔</m:t>
                          </m: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𝑚</m:t>
                              </m:r>
                            </m:e>
                            <m:sup>
                              <m:r>
                                <a:rPr lang="en-US" b="0" i="1" smtClean="0">
                                  <a:latin typeface="Cambria Math" panose="02040503050406030204" pitchFamily="18" charset="0"/>
                                  <a:ea typeface="Cambria Math" panose="02040503050406030204" pitchFamily="18" charset="0"/>
                                </a:rPr>
                                <m:t>3</m:t>
                              </m:r>
                            </m:sup>
                          </m:sSup>
                        </m:den>
                      </m:f>
                    </m:oMath>
                  </m:oMathPara>
                </a14:m>
                <a:endParaRPr lang="en-US" dirty="0"/>
              </a:p>
            </p:txBody>
          </p:sp>
        </mc:Choice>
        <mc:Fallback xmlns="">
          <p:sp>
            <p:nvSpPr>
              <p:cNvPr id="7" name="TextBox 6">
                <a:extLst>
                  <a:ext uri="{FF2B5EF4-FFF2-40B4-BE49-F238E27FC236}">
                    <a16:creationId xmlns:a16="http://schemas.microsoft.com/office/drawing/2014/main" id="{F71355E0-8AC9-49A5-8623-D8E8950ADB53}"/>
                  </a:ext>
                </a:extLst>
              </p:cNvPr>
              <p:cNvSpPr txBox="1">
                <a:spLocks noRot="1" noChangeAspect="1" noMove="1" noResize="1" noEditPoints="1" noAdjustHandles="1" noChangeArrowheads="1" noChangeShapeType="1" noTextEdit="1"/>
              </p:cNvSpPr>
              <p:nvPr/>
            </p:nvSpPr>
            <p:spPr>
              <a:xfrm>
                <a:off x="685800" y="4114800"/>
                <a:ext cx="2667000" cy="69538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8E95BAA-C1ED-4124-8ECD-287AA0C37D75}"/>
                  </a:ext>
                </a:extLst>
              </p:cNvPr>
              <p:cNvSpPr txBox="1"/>
              <p:nvPr/>
            </p:nvSpPr>
            <p:spPr>
              <a:xfrm>
                <a:off x="4145134" y="4198957"/>
                <a:ext cx="1609818" cy="52706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𝑚</m:t>
                          </m:r>
                        </m:num>
                        <m:den>
                          <m:r>
                            <a:rPr lang="en-US" b="0" i="1" smtClean="0">
                              <a:latin typeface="Cambria Math" panose="02040503050406030204" pitchFamily="18" charset="0"/>
                              <a:ea typeface="Cambria Math" panose="02040503050406030204" pitchFamily="18" charset="0"/>
                            </a:rPr>
                            <m:t>𝑉</m:t>
                          </m:r>
                        </m:den>
                      </m:f>
                    </m:oMath>
                  </m:oMathPara>
                </a14:m>
                <a:endParaRPr lang="en-US" dirty="0"/>
              </a:p>
            </p:txBody>
          </p:sp>
        </mc:Choice>
        <mc:Fallback xmlns="">
          <p:sp>
            <p:nvSpPr>
              <p:cNvPr id="5" name="TextBox 4">
                <a:extLst>
                  <a:ext uri="{FF2B5EF4-FFF2-40B4-BE49-F238E27FC236}">
                    <a16:creationId xmlns:a16="http://schemas.microsoft.com/office/drawing/2014/main" id="{28E95BAA-C1ED-4124-8ECD-287AA0C37D75}"/>
                  </a:ext>
                </a:extLst>
              </p:cNvPr>
              <p:cNvSpPr txBox="1">
                <a:spLocks noRot="1" noChangeAspect="1" noMove="1" noResize="1" noEditPoints="1" noAdjustHandles="1" noChangeArrowheads="1" noChangeShapeType="1" noTextEdit="1"/>
              </p:cNvSpPr>
              <p:nvPr/>
            </p:nvSpPr>
            <p:spPr>
              <a:xfrm>
                <a:off x="4145134" y="4198957"/>
                <a:ext cx="1609818" cy="52706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4E9AD6D1-DE45-41BB-8592-E3C60178B5BD}"/>
                  </a:ext>
                </a:extLst>
              </p:cNvPr>
              <p:cNvSpPr txBox="1"/>
              <p:nvPr/>
            </p:nvSpPr>
            <p:spPr>
              <a:xfrm>
                <a:off x="1447800" y="5008824"/>
                <a:ext cx="11282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𝑟</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ℓ</m:t>
                      </m:r>
                    </m:oMath>
                  </m:oMathPara>
                </a14:m>
                <a:endParaRPr lang="en-US" dirty="0"/>
              </a:p>
            </p:txBody>
          </p:sp>
        </mc:Choice>
        <mc:Fallback xmlns="">
          <p:sp>
            <p:nvSpPr>
              <p:cNvPr id="8" name="TextBox 7">
                <a:extLst>
                  <a:ext uri="{FF2B5EF4-FFF2-40B4-BE49-F238E27FC236}">
                    <a16:creationId xmlns:a16="http://schemas.microsoft.com/office/drawing/2014/main" id="{4E9AD6D1-DE45-41BB-8592-E3C60178B5BD}"/>
                  </a:ext>
                </a:extLst>
              </p:cNvPr>
              <p:cNvSpPr txBox="1">
                <a:spLocks noRot="1" noChangeAspect="1" noMove="1" noResize="1" noEditPoints="1" noAdjustHandles="1" noChangeArrowheads="1" noChangeShapeType="1" noTextEdit="1"/>
              </p:cNvSpPr>
              <p:nvPr/>
            </p:nvSpPr>
            <p:spPr>
              <a:xfrm>
                <a:off x="1447800" y="5008824"/>
                <a:ext cx="1128258" cy="307777"/>
              </a:xfrm>
              <a:prstGeom prst="rect">
                <a:avLst/>
              </a:prstGeom>
              <a:blipFill>
                <a:blip r:embed="rId5"/>
                <a:stretch>
                  <a:fillRect l="-4324" r="-4324" b="-12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6DD7A939-C4F7-42A3-8B1B-3328DDB8E659}"/>
                  </a:ext>
                </a:extLst>
              </p:cNvPr>
              <p:cNvSpPr txBox="1"/>
              <p:nvPr/>
            </p:nvSpPr>
            <p:spPr>
              <a:xfrm>
                <a:off x="5257800" y="4953000"/>
                <a:ext cx="2498056" cy="5824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𝜋</m:t>
                      </m:r>
                      <m:r>
                        <a:rPr lang="en-US" b="0" i="1" smtClean="0">
                          <a:latin typeface="Cambria Math" panose="02040503050406030204" pitchFamily="18" charset="0"/>
                          <a:ea typeface="Cambria Math" panose="02040503050406030204" pitchFamily="18" charset="0"/>
                        </a:rPr>
                        <m:t>ℓ[(</m:t>
                      </m:r>
                      <m:sSup>
                        <m:sSupPr>
                          <m:ctrlPr>
                            <a:rPr lang="en-US" b="0" i="1" smtClean="0">
                              <a:latin typeface="Cambria Math" panose="02040503050406030204" pitchFamily="18" charset="0"/>
                              <a:ea typeface="Cambria Math" panose="02040503050406030204" pitchFamily="18" charset="0"/>
                            </a:rPr>
                          </m:ctrlPr>
                        </m:sSup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4</m:t>
                              </m:r>
                            </m:num>
                            <m:den>
                              <m:r>
                                <a:rPr lang="en-US" b="0" i="1" smtClean="0">
                                  <a:latin typeface="Cambria Math" panose="02040503050406030204" pitchFamily="18" charset="0"/>
                                  <a:ea typeface="Cambria Math" panose="02040503050406030204" pitchFamily="18" charset="0"/>
                                </a:rPr>
                                <m:t>2</m:t>
                              </m:r>
                            </m:den>
                          </m:f>
                          <m:r>
                            <a:rPr lang="en-US" b="0" i="1" smtClean="0">
                              <a:latin typeface="Cambria Math" panose="02040503050406030204" pitchFamily="18" charset="0"/>
                              <a:ea typeface="Cambria Math" panose="02040503050406030204" pitchFamily="18" charset="0"/>
                            </a:rPr>
                            <m:t>)</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3.5</m:t>
                              </m:r>
                            </m:num>
                            <m:den>
                              <m:r>
                                <a:rPr lang="en-US" b="0" i="1" smtClean="0">
                                  <a:latin typeface="Cambria Math" panose="02040503050406030204" pitchFamily="18" charset="0"/>
                                  <a:ea typeface="Cambria Math" panose="02040503050406030204" pitchFamily="18" charset="0"/>
                                </a:rPr>
                                <m:t>2</m:t>
                              </m:r>
                            </m:den>
                          </m:f>
                          <m:r>
                            <a:rPr lang="en-US" b="0" i="1" smtClean="0">
                              <a:latin typeface="Cambria Math" panose="02040503050406030204" pitchFamily="18" charset="0"/>
                              <a:ea typeface="Cambria Math" panose="02040503050406030204" pitchFamily="18" charset="0"/>
                            </a:rPr>
                            <m:t>)</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9" name="TextBox 8">
                <a:extLst>
                  <a:ext uri="{FF2B5EF4-FFF2-40B4-BE49-F238E27FC236}">
                    <a16:creationId xmlns:a16="http://schemas.microsoft.com/office/drawing/2014/main" id="{6DD7A939-C4F7-42A3-8B1B-3328DDB8E659}"/>
                  </a:ext>
                </a:extLst>
              </p:cNvPr>
              <p:cNvSpPr txBox="1">
                <a:spLocks noRot="1" noChangeAspect="1" noMove="1" noResize="1" noEditPoints="1" noAdjustHandles="1" noChangeArrowheads="1" noChangeShapeType="1" noTextEdit="1"/>
              </p:cNvSpPr>
              <p:nvPr/>
            </p:nvSpPr>
            <p:spPr>
              <a:xfrm>
                <a:off x="5257800" y="4953000"/>
                <a:ext cx="2498056" cy="582467"/>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CE62A2F-5783-4986-9189-11224257E035}"/>
                  </a:ext>
                </a:extLst>
              </p:cNvPr>
              <p:cNvSpPr txBox="1"/>
              <p:nvPr/>
            </p:nvSpPr>
            <p:spPr>
              <a:xfrm>
                <a:off x="7010400" y="5608553"/>
                <a:ext cx="121725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147.3 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𝑐𝑚</m:t>
                          </m:r>
                        </m:e>
                        <m:sup>
                          <m:r>
                            <a:rPr lang="en-US" b="0" i="1" smtClean="0">
                              <a:latin typeface="Cambria Math" panose="02040503050406030204" pitchFamily="18" charset="0"/>
                            </a:rPr>
                            <m:t>3</m:t>
                          </m:r>
                        </m:sup>
                      </m:sSup>
                    </m:oMath>
                  </m:oMathPara>
                </a14:m>
                <a:endParaRPr lang="en-US" dirty="0"/>
              </a:p>
            </p:txBody>
          </p:sp>
        </mc:Choice>
        <mc:Fallback xmlns="">
          <p:sp>
            <p:nvSpPr>
              <p:cNvPr id="10" name="TextBox 9">
                <a:extLst>
                  <a:ext uri="{FF2B5EF4-FFF2-40B4-BE49-F238E27FC236}">
                    <a16:creationId xmlns:a16="http://schemas.microsoft.com/office/drawing/2014/main" id="{8CE62A2F-5783-4986-9189-11224257E035}"/>
                  </a:ext>
                </a:extLst>
              </p:cNvPr>
              <p:cNvSpPr txBox="1">
                <a:spLocks noRot="1" noChangeAspect="1" noMove="1" noResize="1" noEditPoints="1" noAdjustHandles="1" noChangeArrowheads="1" noChangeShapeType="1" noTextEdit="1"/>
              </p:cNvSpPr>
              <p:nvPr/>
            </p:nvSpPr>
            <p:spPr>
              <a:xfrm>
                <a:off x="7010400" y="5608553"/>
                <a:ext cx="1217256" cy="307777"/>
              </a:xfrm>
              <a:prstGeom prst="rect">
                <a:avLst/>
              </a:prstGeom>
              <a:blipFill>
                <a:blip r:embed="rId7"/>
                <a:stretch>
                  <a:fillRect l="-3500" r="-500" b="-98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E95D960-F552-451D-B515-12CC3E64CED5}"/>
                  </a:ext>
                </a:extLst>
              </p:cNvPr>
              <p:cNvSpPr txBox="1"/>
              <p:nvPr/>
            </p:nvSpPr>
            <p:spPr>
              <a:xfrm>
                <a:off x="1066800" y="5762442"/>
                <a:ext cx="1752600" cy="400110"/>
              </a:xfrm>
              <a:prstGeom prst="rect">
                <a:avLst/>
              </a:prstGeom>
              <a:noFill/>
              <a:ln w="22225">
                <a:solidFill>
                  <a:srgbClr val="FF0000"/>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𝑚</m:t>
                      </m:r>
                      <m:r>
                        <a:rPr lang="en-US" b="0" i="1" smtClean="0">
                          <a:latin typeface="Cambria Math" panose="02040503050406030204" pitchFamily="18" charset="0"/>
                        </a:rPr>
                        <m:t>=1.66 </m:t>
                      </m:r>
                      <m:r>
                        <a:rPr lang="en-US" b="0" i="1" smtClean="0">
                          <a:latin typeface="Cambria Math" panose="02040503050406030204" pitchFamily="18" charset="0"/>
                        </a:rPr>
                        <m:t>𝑘𝑔</m:t>
                      </m:r>
                    </m:oMath>
                  </m:oMathPara>
                </a14:m>
                <a:endParaRPr lang="en-US" dirty="0"/>
              </a:p>
            </p:txBody>
          </p:sp>
        </mc:Choice>
        <mc:Fallback xmlns="">
          <p:sp>
            <p:nvSpPr>
              <p:cNvPr id="11" name="TextBox 10">
                <a:extLst>
                  <a:ext uri="{FF2B5EF4-FFF2-40B4-BE49-F238E27FC236}">
                    <a16:creationId xmlns:a16="http://schemas.microsoft.com/office/drawing/2014/main" id="{CE95D960-F552-451D-B515-12CC3E64CED5}"/>
                  </a:ext>
                </a:extLst>
              </p:cNvPr>
              <p:cNvSpPr txBox="1">
                <a:spLocks noRot="1" noChangeAspect="1" noMove="1" noResize="1" noEditPoints="1" noAdjustHandles="1" noChangeArrowheads="1" noChangeShapeType="1" noTextEdit="1"/>
              </p:cNvSpPr>
              <p:nvPr/>
            </p:nvSpPr>
            <p:spPr>
              <a:xfrm>
                <a:off x="1066800" y="5762442"/>
                <a:ext cx="1752600" cy="400110"/>
              </a:xfrm>
              <a:prstGeom prst="rect">
                <a:avLst/>
              </a:prstGeom>
              <a:blipFill>
                <a:blip r:embed="rId8"/>
                <a:stretch>
                  <a:fillRect b="-12857"/>
                </a:stretch>
              </a:blipFill>
              <a:ln w="22225">
                <a:solidFill>
                  <a:srgbClr val="FF0000"/>
                </a:solidFill>
              </a:ln>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8" grpId="0"/>
      <p:bldP spid="9" grpId="0"/>
      <p:bldP spid="10" grpId="0"/>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8600" y="152400"/>
            <a:ext cx="8763000" cy="457200"/>
          </a:xfrm>
          <a:solidFill>
            <a:srgbClr val="0000FF"/>
          </a:solidFill>
        </p:spPr>
        <p:txBody>
          <a:bodyPr/>
          <a:lstStyle/>
          <a:p>
            <a:pPr eaLnBrk="1" hangingPunct="1"/>
            <a:r>
              <a:rPr lang="en-US" sz="2800" b="1">
                <a:solidFill>
                  <a:schemeClr val="bg1"/>
                </a:solidFill>
                <a:latin typeface="Times New Roman" pitchFamily="18" charset="0"/>
              </a:rPr>
              <a:t>Model of a many-particle system: the Ideal Gas</a:t>
            </a:r>
          </a:p>
        </p:txBody>
      </p:sp>
      <p:sp>
        <p:nvSpPr>
          <p:cNvPr id="24579" name="Rectangle 3"/>
          <p:cNvSpPr>
            <a:spLocks noChangeArrowheads="1"/>
          </p:cNvSpPr>
          <p:nvPr/>
        </p:nvSpPr>
        <p:spPr bwMode="auto">
          <a:xfrm>
            <a:off x="609600" y="5884863"/>
            <a:ext cx="8001000" cy="915987"/>
          </a:xfrm>
          <a:prstGeom prst="rect">
            <a:avLst/>
          </a:prstGeom>
          <a:noFill/>
          <a:ln w="9525">
            <a:noFill/>
            <a:miter lim="800000"/>
            <a:headEnd/>
            <a:tailEnd/>
          </a:ln>
        </p:spPr>
        <p:txBody>
          <a:bodyPr>
            <a:spAutoFit/>
          </a:bodyPr>
          <a:lstStyle/>
          <a:p>
            <a:pPr algn="just"/>
            <a:r>
              <a:rPr lang="en-US" b="1" i="1" dirty="0">
                <a:solidFill>
                  <a:srgbClr val="FF0000"/>
                </a:solidFill>
                <a:latin typeface="Arial" charset="0"/>
              </a:rPr>
              <a:t>The quantum version</a:t>
            </a:r>
            <a:r>
              <a:rPr lang="en-US" dirty="0">
                <a:solidFill>
                  <a:srgbClr val="FF0000"/>
                </a:solidFill>
                <a:latin typeface="Arial" charset="0"/>
              </a:rPr>
              <a:t> of the ideal gas model helps to understand the blackbody radiation, electrons in metals, the low-temperature behavior of crystalline solids, etc. </a:t>
            </a:r>
          </a:p>
        </p:txBody>
      </p:sp>
      <p:sp>
        <p:nvSpPr>
          <p:cNvPr id="24580" name="Rectangle 4"/>
          <p:cNvSpPr>
            <a:spLocks noChangeArrowheads="1"/>
          </p:cNvSpPr>
          <p:nvPr/>
        </p:nvSpPr>
        <p:spPr bwMode="auto">
          <a:xfrm>
            <a:off x="609600" y="3810000"/>
            <a:ext cx="8229600" cy="2081213"/>
          </a:xfrm>
          <a:prstGeom prst="rect">
            <a:avLst/>
          </a:prstGeom>
          <a:noFill/>
          <a:ln w="9525">
            <a:noFill/>
            <a:miter lim="800000"/>
            <a:headEnd/>
            <a:tailEnd/>
          </a:ln>
        </p:spPr>
        <p:txBody>
          <a:bodyPr>
            <a:spAutoFit/>
          </a:bodyPr>
          <a:lstStyle/>
          <a:p>
            <a:pPr algn="just">
              <a:spcBef>
                <a:spcPct val="25000"/>
              </a:spcBef>
            </a:pPr>
            <a:r>
              <a:rPr lang="en-US" dirty="0">
                <a:latin typeface="Arial" charset="0"/>
              </a:rPr>
              <a:t> </a:t>
            </a:r>
            <a:r>
              <a:rPr lang="en-US" b="1" u="sng" dirty="0">
                <a:latin typeface="Arial" charset="0"/>
              </a:rPr>
              <a:t>The ideal gas model</a:t>
            </a:r>
            <a:r>
              <a:rPr lang="en-US" dirty="0">
                <a:latin typeface="Arial" charset="0"/>
              </a:rPr>
              <a:t>  -  works well </a:t>
            </a:r>
            <a:r>
              <a:rPr lang="en-US" i="1" dirty="0">
                <a:latin typeface="Arial" charset="0"/>
              </a:rPr>
              <a:t>at low densities </a:t>
            </a:r>
            <a:r>
              <a:rPr lang="en-US" dirty="0">
                <a:latin typeface="Arial" charset="0"/>
              </a:rPr>
              <a:t>(diluted gases)</a:t>
            </a:r>
          </a:p>
          <a:p>
            <a:pPr algn="just">
              <a:spcBef>
                <a:spcPct val="25000"/>
              </a:spcBef>
              <a:buFontTx/>
              <a:buChar char="•"/>
            </a:pPr>
            <a:r>
              <a:rPr lang="en-US" dirty="0">
                <a:latin typeface="Arial" charset="0"/>
              </a:rPr>
              <a:t>  all the molecules are identical, </a:t>
            </a:r>
            <a:r>
              <a:rPr lang="en-US" i="1" dirty="0">
                <a:latin typeface="Arial" charset="0"/>
              </a:rPr>
              <a:t>N</a:t>
            </a:r>
            <a:r>
              <a:rPr lang="en-US" dirty="0">
                <a:latin typeface="Arial" charset="0"/>
              </a:rPr>
              <a:t> is huge;</a:t>
            </a:r>
          </a:p>
          <a:p>
            <a:pPr algn="just">
              <a:spcBef>
                <a:spcPct val="25000"/>
              </a:spcBef>
              <a:buFontTx/>
              <a:buChar char="•"/>
            </a:pPr>
            <a:r>
              <a:rPr lang="en-US" dirty="0">
                <a:latin typeface="Arial" charset="0"/>
              </a:rPr>
              <a:t>  the molecules are tiny compared to their average separation (point masses); </a:t>
            </a:r>
          </a:p>
          <a:p>
            <a:pPr algn="just">
              <a:spcBef>
                <a:spcPct val="25000"/>
              </a:spcBef>
              <a:buFontTx/>
              <a:buChar char="•"/>
            </a:pPr>
            <a:r>
              <a:rPr lang="en-US" dirty="0">
                <a:latin typeface="Arial" charset="0"/>
              </a:rPr>
              <a:t>  the molecules </a:t>
            </a:r>
            <a:r>
              <a:rPr lang="en-US" dirty="0">
                <a:highlight>
                  <a:srgbClr val="FFFF00"/>
                </a:highlight>
                <a:latin typeface="Arial" charset="0"/>
              </a:rPr>
              <a:t>do not interact </a:t>
            </a:r>
            <a:r>
              <a:rPr lang="en-US" dirty="0">
                <a:latin typeface="Arial" charset="0"/>
              </a:rPr>
              <a:t>with each other;</a:t>
            </a:r>
          </a:p>
          <a:p>
            <a:pPr algn="just">
              <a:spcBef>
                <a:spcPct val="25000"/>
              </a:spcBef>
              <a:buFontTx/>
              <a:buChar char="•"/>
            </a:pPr>
            <a:r>
              <a:rPr lang="en-US" dirty="0">
                <a:latin typeface="Arial" charset="0"/>
              </a:rPr>
              <a:t>  the molecules obey Newton’s laws of motion, their </a:t>
            </a:r>
            <a:r>
              <a:rPr lang="en-US" dirty="0">
                <a:highlight>
                  <a:srgbClr val="FFFF00"/>
                </a:highlight>
                <a:latin typeface="Arial" charset="0"/>
              </a:rPr>
              <a:t>motion is random</a:t>
            </a:r>
            <a:r>
              <a:rPr lang="en-US" dirty="0">
                <a:latin typeface="Arial" charset="0"/>
              </a:rPr>
              <a:t>;</a:t>
            </a:r>
          </a:p>
          <a:p>
            <a:pPr algn="just">
              <a:spcBef>
                <a:spcPct val="25000"/>
              </a:spcBef>
              <a:buFontTx/>
              <a:buChar char="•"/>
            </a:pPr>
            <a:r>
              <a:rPr lang="en-US" dirty="0">
                <a:latin typeface="Arial" charset="0"/>
              </a:rPr>
              <a:t>  collisions between the molecules and the container walls are </a:t>
            </a:r>
            <a:r>
              <a:rPr lang="en-US" dirty="0">
                <a:highlight>
                  <a:srgbClr val="FFFF00"/>
                </a:highlight>
                <a:latin typeface="Arial" charset="0"/>
              </a:rPr>
              <a:t>elastic</a:t>
            </a:r>
            <a:r>
              <a:rPr lang="en-US" dirty="0">
                <a:latin typeface="Arial" charset="0"/>
              </a:rPr>
              <a:t>. </a:t>
            </a:r>
          </a:p>
        </p:txBody>
      </p:sp>
      <p:sp>
        <p:nvSpPr>
          <p:cNvPr id="24581" name="Rectangle 5"/>
          <p:cNvSpPr>
            <a:spLocks noChangeArrowheads="1"/>
          </p:cNvSpPr>
          <p:nvPr/>
        </p:nvSpPr>
        <p:spPr bwMode="auto">
          <a:xfrm>
            <a:off x="533400" y="838200"/>
            <a:ext cx="7696200" cy="717550"/>
          </a:xfrm>
          <a:prstGeom prst="rect">
            <a:avLst/>
          </a:prstGeom>
          <a:noFill/>
          <a:ln w="9525">
            <a:noFill/>
            <a:miter lim="800000"/>
            <a:headEnd/>
            <a:tailEnd/>
          </a:ln>
        </p:spPr>
        <p:txBody>
          <a:bodyPr>
            <a:spAutoFit/>
          </a:bodyPr>
          <a:lstStyle/>
          <a:p>
            <a:r>
              <a:rPr lang="en-US" b="1" dirty="0">
                <a:latin typeface="Arial" charset="0"/>
              </a:rPr>
              <a:t>       </a:t>
            </a:r>
            <a:r>
              <a:rPr lang="en-US" b="1" u="sng" dirty="0">
                <a:latin typeface="Arial" charset="0"/>
              </a:rPr>
              <a:t>Models of matter:</a:t>
            </a:r>
            <a:r>
              <a:rPr lang="en-US" dirty="0">
                <a:latin typeface="Arial" charset="0"/>
              </a:rPr>
              <a:t> 	</a:t>
            </a:r>
            <a:r>
              <a:rPr lang="en-US" b="1" i="1" dirty="0">
                <a:latin typeface="Arial" charset="0"/>
              </a:rPr>
              <a:t>gas</a:t>
            </a:r>
            <a:r>
              <a:rPr lang="en-US" dirty="0">
                <a:latin typeface="Arial" charset="0"/>
              </a:rPr>
              <a:t> models      (random motion of particles)</a:t>
            </a:r>
          </a:p>
          <a:p>
            <a:endParaRPr lang="en-US" sz="500" dirty="0">
              <a:latin typeface="Arial" charset="0"/>
            </a:endParaRPr>
          </a:p>
          <a:p>
            <a:r>
              <a:rPr lang="en-US" dirty="0">
                <a:latin typeface="Arial" charset="0"/>
              </a:rPr>
              <a:t>			</a:t>
            </a:r>
            <a:r>
              <a:rPr lang="en-US" b="1" i="1" dirty="0">
                <a:latin typeface="Arial" charset="0"/>
              </a:rPr>
              <a:t>lattice</a:t>
            </a:r>
            <a:r>
              <a:rPr lang="en-US" dirty="0">
                <a:latin typeface="Arial" charset="0"/>
              </a:rPr>
              <a:t> models  (positions of particles are fixed)</a:t>
            </a:r>
            <a:endParaRPr lang="en-US" b="1" u="sng" dirty="0">
              <a:latin typeface="Arial" charset="0"/>
            </a:endParaRPr>
          </a:p>
        </p:txBody>
      </p:sp>
      <p:pic>
        <p:nvPicPr>
          <p:cNvPr id="24582" name="Picture 6" descr="01_06"/>
          <p:cNvPicPr>
            <a:picLocks noChangeAspect="1" noChangeArrowheads="1"/>
          </p:cNvPicPr>
          <p:nvPr/>
        </p:nvPicPr>
        <p:blipFill>
          <a:blip r:embed="rId3" cstate="print"/>
          <a:srcRect/>
          <a:stretch>
            <a:fillRect/>
          </a:stretch>
        </p:blipFill>
        <p:spPr bwMode="auto">
          <a:xfrm>
            <a:off x="1143000" y="1752600"/>
            <a:ext cx="1905000" cy="1781175"/>
          </a:xfrm>
          <a:prstGeom prst="rect">
            <a:avLst/>
          </a:prstGeom>
          <a:noFill/>
          <a:ln w="9525">
            <a:noFill/>
            <a:miter lim="800000"/>
            <a:headEnd/>
            <a:tailEnd/>
          </a:ln>
        </p:spPr>
      </p:pic>
      <p:sp>
        <p:nvSpPr>
          <p:cNvPr id="24583" name="Rectangle 7"/>
          <p:cNvSpPr>
            <a:spLocks noChangeArrowheads="1"/>
          </p:cNvSpPr>
          <p:nvPr/>
        </p:nvSpPr>
        <p:spPr bwMode="auto">
          <a:xfrm>
            <a:off x="3276600" y="1600200"/>
            <a:ext cx="5562600" cy="2216150"/>
          </a:xfrm>
          <a:prstGeom prst="rect">
            <a:avLst/>
          </a:prstGeom>
          <a:noFill/>
          <a:ln w="9525">
            <a:noFill/>
            <a:miter lim="800000"/>
            <a:headEnd/>
            <a:tailEnd/>
          </a:ln>
        </p:spPr>
        <p:txBody>
          <a:bodyPr>
            <a:spAutoFit/>
          </a:bodyPr>
          <a:lstStyle/>
          <a:p>
            <a:pPr algn="just">
              <a:spcBef>
                <a:spcPct val="25000"/>
              </a:spcBef>
            </a:pPr>
            <a:r>
              <a:rPr lang="en-US" sz="1600" b="1" i="1" dirty="0">
                <a:latin typeface="Arial" charset="0"/>
              </a:rPr>
              <a:t>Air at normal conditions:</a:t>
            </a:r>
          </a:p>
          <a:p>
            <a:pPr algn="just">
              <a:spcBef>
                <a:spcPct val="25000"/>
              </a:spcBef>
            </a:pPr>
            <a:r>
              <a:rPr lang="en-US" sz="1600" dirty="0">
                <a:latin typeface="Arial" charset="0"/>
              </a:rPr>
              <a:t>~ 2.7</a:t>
            </a:r>
            <a:r>
              <a:rPr lang="en-US" sz="1600" dirty="0">
                <a:latin typeface="Arial" charset="0"/>
                <a:sym typeface="Symbol" pitchFamily="18" charset="2"/>
              </a:rPr>
              <a:t> </a:t>
            </a:r>
            <a:r>
              <a:rPr lang="en-US" sz="1600" dirty="0">
                <a:latin typeface="Arial" charset="0"/>
                <a:cs typeface="Arial" charset="0"/>
                <a:sym typeface="Symbol" pitchFamily="18" charset="2"/>
              </a:rPr>
              <a:t>×</a:t>
            </a:r>
            <a:r>
              <a:rPr lang="en-US" sz="1600" dirty="0">
                <a:latin typeface="Arial" charset="0"/>
                <a:sym typeface="Symbol" pitchFamily="18" charset="2"/>
              </a:rPr>
              <a:t> 10</a:t>
            </a:r>
            <a:r>
              <a:rPr lang="en-US" sz="1600" baseline="30000" dirty="0">
                <a:latin typeface="Arial" charset="0"/>
                <a:sym typeface="Symbol" pitchFamily="18" charset="2"/>
              </a:rPr>
              <a:t>19</a:t>
            </a:r>
            <a:r>
              <a:rPr lang="en-US" sz="1600" dirty="0">
                <a:latin typeface="Arial" charset="0"/>
                <a:sym typeface="Symbol" pitchFamily="18" charset="2"/>
              </a:rPr>
              <a:t> molecules in 1 cm</a:t>
            </a:r>
            <a:r>
              <a:rPr lang="en-US" sz="1600" baseline="30000" dirty="0">
                <a:latin typeface="Arial" charset="0"/>
                <a:sym typeface="Symbol" pitchFamily="18" charset="2"/>
              </a:rPr>
              <a:t>3</a:t>
            </a:r>
            <a:r>
              <a:rPr lang="en-US" sz="1600" dirty="0">
                <a:latin typeface="Arial" charset="0"/>
                <a:sym typeface="Symbol" pitchFamily="18" charset="2"/>
              </a:rPr>
              <a:t> of air (</a:t>
            </a:r>
            <a:r>
              <a:rPr lang="en-US" sz="1600" i="1" dirty="0">
                <a:latin typeface="Arial" charset="0"/>
                <a:sym typeface="Symbol" pitchFamily="18" charset="2"/>
              </a:rPr>
              <a:t>Pr</a:t>
            </a:r>
            <a:r>
              <a:rPr lang="en-US" sz="1600" dirty="0">
                <a:latin typeface="Arial" charset="0"/>
                <a:sym typeface="Symbol" pitchFamily="18" charset="2"/>
              </a:rPr>
              <a:t>. 1.10)</a:t>
            </a:r>
          </a:p>
          <a:p>
            <a:pPr algn="just">
              <a:spcBef>
                <a:spcPct val="25000"/>
              </a:spcBef>
            </a:pPr>
            <a:r>
              <a:rPr lang="en-US" sz="1600" dirty="0">
                <a:latin typeface="Arial" charset="0"/>
              </a:rPr>
              <a:t>Size of the molecules ~ (2-3)</a:t>
            </a:r>
            <a:r>
              <a:rPr lang="en-US" sz="1600" dirty="0">
                <a:latin typeface="Arial" charset="0"/>
                <a:sym typeface="Symbol" pitchFamily="18" charset="2"/>
              </a:rPr>
              <a:t> </a:t>
            </a:r>
            <a:r>
              <a:rPr lang="en-US" dirty="0">
                <a:sym typeface="Symbol" pitchFamily="18" charset="2"/>
              </a:rPr>
              <a:t>× </a:t>
            </a:r>
            <a:r>
              <a:rPr lang="en-US" sz="1600" dirty="0">
                <a:latin typeface="Arial" charset="0"/>
                <a:sym typeface="Symbol" pitchFamily="18" charset="2"/>
              </a:rPr>
              <a:t>10</a:t>
            </a:r>
            <a:r>
              <a:rPr lang="en-US" sz="1600" baseline="30000" dirty="0">
                <a:latin typeface="Arial" charset="0"/>
                <a:sym typeface="Symbol" pitchFamily="18" charset="2"/>
              </a:rPr>
              <a:t>-10</a:t>
            </a:r>
            <a:r>
              <a:rPr lang="en-US" sz="1600" dirty="0">
                <a:latin typeface="Arial" charset="0"/>
              </a:rPr>
              <a:t> m, distance between the molecules ~ 3</a:t>
            </a:r>
            <a:r>
              <a:rPr lang="en-US" sz="1600" dirty="0">
                <a:latin typeface="Arial" charset="0"/>
                <a:sym typeface="Symbol" pitchFamily="18" charset="2"/>
              </a:rPr>
              <a:t> </a:t>
            </a:r>
            <a:r>
              <a:rPr lang="en-US" dirty="0">
                <a:sym typeface="Symbol" pitchFamily="18" charset="2"/>
              </a:rPr>
              <a:t>× </a:t>
            </a:r>
            <a:r>
              <a:rPr lang="en-US" sz="1600" dirty="0">
                <a:latin typeface="Arial" charset="0"/>
                <a:sym typeface="Symbol" pitchFamily="18" charset="2"/>
              </a:rPr>
              <a:t>10</a:t>
            </a:r>
            <a:r>
              <a:rPr lang="en-US" sz="1600" baseline="30000" dirty="0">
                <a:latin typeface="Arial" charset="0"/>
                <a:sym typeface="Symbol" pitchFamily="18" charset="2"/>
              </a:rPr>
              <a:t>-9</a:t>
            </a:r>
            <a:r>
              <a:rPr lang="en-US" sz="1600" dirty="0">
                <a:latin typeface="Arial" charset="0"/>
                <a:sym typeface="Symbol" pitchFamily="18" charset="2"/>
              </a:rPr>
              <a:t> </a:t>
            </a:r>
            <a:r>
              <a:rPr lang="en-US" sz="1600" dirty="0">
                <a:latin typeface="Arial" charset="0"/>
              </a:rPr>
              <a:t>m</a:t>
            </a:r>
          </a:p>
          <a:p>
            <a:pPr algn="just">
              <a:spcBef>
                <a:spcPct val="25000"/>
              </a:spcBef>
            </a:pPr>
            <a:r>
              <a:rPr lang="en-US" sz="1600" dirty="0">
                <a:latin typeface="Arial" charset="0"/>
              </a:rPr>
              <a:t>The average speed   -   500 m/s</a:t>
            </a:r>
          </a:p>
          <a:p>
            <a:pPr algn="just">
              <a:spcBef>
                <a:spcPct val="25000"/>
              </a:spcBef>
            </a:pPr>
            <a:r>
              <a:rPr lang="en-US" sz="1600" dirty="0">
                <a:latin typeface="Arial" charset="0"/>
              </a:rPr>
              <a:t>The mean free path   -   10</a:t>
            </a:r>
            <a:r>
              <a:rPr lang="en-US" sz="1600" baseline="30000" dirty="0">
                <a:latin typeface="Arial" charset="0"/>
              </a:rPr>
              <a:t>-7</a:t>
            </a:r>
            <a:r>
              <a:rPr lang="en-US" sz="1600" dirty="0">
                <a:latin typeface="Arial" charset="0"/>
              </a:rPr>
              <a:t> m (0.1 micron)</a:t>
            </a:r>
          </a:p>
          <a:p>
            <a:pPr>
              <a:spcBef>
                <a:spcPct val="25000"/>
              </a:spcBef>
            </a:pPr>
            <a:r>
              <a:rPr lang="en-US" sz="1600" dirty="0">
                <a:latin typeface="Arial" charset="0"/>
              </a:rPr>
              <a:t>The number of collisions in 1 second - 5 </a:t>
            </a:r>
            <a:r>
              <a:rPr lang="en-US" dirty="0">
                <a:sym typeface="Symbol" pitchFamily="18" charset="2"/>
              </a:rPr>
              <a:t>× </a:t>
            </a:r>
            <a:r>
              <a:rPr lang="en-US" sz="1600" dirty="0">
                <a:latin typeface="Arial" charset="0"/>
                <a:sym typeface="Symbol" pitchFamily="18" charset="2"/>
              </a:rPr>
              <a:t>10</a:t>
            </a:r>
            <a:r>
              <a:rPr lang="en-US" sz="1600" baseline="30000" dirty="0">
                <a:latin typeface="Arial" charset="0"/>
                <a:sym typeface="Symbol" pitchFamily="18" charset="2"/>
              </a:rPr>
              <a:t>9</a:t>
            </a:r>
            <a:r>
              <a:rPr lang="en-US" sz="1600" dirty="0">
                <a:latin typeface="Arial" charset="0"/>
              </a:rPr>
              <a:t> </a:t>
            </a:r>
          </a:p>
        </p:txBody>
      </p:sp>
      <p:sp>
        <p:nvSpPr>
          <p:cNvPr id="24584" name="Line 8"/>
          <p:cNvSpPr>
            <a:spLocks noChangeShapeType="1"/>
          </p:cNvSpPr>
          <p:nvPr/>
        </p:nvSpPr>
        <p:spPr bwMode="auto">
          <a:xfrm>
            <a:off x="609600" y="1600200"/>
            <a:ext cx="8077200" cy="0"/>
          </a:xfrm>
          <a:prstGeom prst="line">
            <a:avLst/>
          </a:prstGeom>
          <a:noFill/>
          <a:ln w="19050">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676400" y="304800"/>
            <a:ext cx="6019800" cy="457200"/>
          </a:xfrm>
          <a:solidFill>
            <a:srgbClr val="0000FF"/>
          </a:solidFill>
        </p:spPr>
        <p:txBody>
          <a:bodyPr/>
          <a:lstStyle/>
          <a:p>
            <a:pPr eaLnBrk="1" hangingPunct="1"/>
            <a:r>
              <a:rPr lang="en-US" sz="2800" b="1">
                <a:solidFill>
                  <a:schemeClr val="bg1"/>
                </a:solidFill>
                <a:latin typeface="Times New Roman" pitchFamily="18" charset="0"/>
              </a:rPr>
              <a:t>The Equation of State of Ideal Gases</a:t>
            </a:r>
          </a:p>
        </p:txBody>
      </p:sp>
      <p:sp>
        <p:nvSpPr>
          <p:cNvPr id="4101" name="Rectangle 3"/>
          <p:cNvSpPr>
            <a:spLocks noChangeArrowheads="1"/>
          </p:cNvSpPr>
          <p:nvPr/>
        </p:nvSpPr>
        <p:spPr bwMode="auto">
          <a:xfrm>
            <a:off x="3567113" y="4646613"/>
            <a:ext cx="5195887" cy="1835150"/>
          </a:xfrm>
          <a:prstGeom prst="rect">
            <a:avLst/>
          </a:prstGeom>
          <a:noFill/>
          <a:ln w="9525">
            <a:noFill/>
            <a:miter lim="800000"/>
            <a:headEnd/>
            <a:tailEnd/>
          </a:ln>
        </p:spPr>
        <p:txBody>
          <a:bodyPr wrap="none">
            <a:spAutoFit/>
          </a:bodyPr>
          <a:lstStyle/>
          <a:p>
            <a:pPr>
              <a:lnSpc>
                <a:spcPct val="120000"/>
              </a:lnSpc>
            </a:pPr>
            <a:r>
              <a:rPr lang="en-US" b="1" i="1" dirty="0">
                <a:latin typeface="Arial" charset="0"/>
              </a:rPr>
              <a:t>P</a:t>
            </a:r>
            <a:r>
              <a:rPr lang="en-US" dirty="0">
                <a:latin typeface="Arial" charset="0"/>
              </a:rPr>
              <a:t>  –  pressure 			[Newtons/m</a:t>
            </a:r>
            <a:r>
              <a:rPr lang="en-US" baseline="30000" dirty="0">
                <a:latin typeface="Arial" charset="0"/>
              </a:rPr>
              <a:t>2</a:t>
            </a:r>
            <a:r>
              <a:rPr lang="en-US" dirty="0">
                <a:latin typeface="Arial" charset="0"/>
              </a:rPr>
              <a:t>]</a:t>
            </a:r>
          </a:p>
          <a:p>
            <a:pPr>
              <a:lnSpc>
                <a:spcPct val="120000"/>
              </a:lnSpc>
            </a:pPr>
            <a:r>
              <a:rPr lang="en-US" b="1" i="1" dirty="0">
                <a:latin typeface="Arial" charset="0"/>
              </a:rPr>
              <a:t>V</a:t>
            </a:r>
            <a:r>
              <a:rPr lang="en-US" dirty="0">
                <a:latin typeface="Arial" charset="0"/>
              </a:rPr>
              <a:t>  –  volume			[m</a:t>
            </a:r>
            <a:r>
              <a:rPr lang="en-US" baseline="30000" dirty="0">
                <a:latin typeface="Arial" charset="0"/>
              </a:rPr>
              <a:t>3</a:t>
            </a:r>
            <a:r>
              <a:rPr lang="en-US" dirty="0">
                <a:latin typeface="Arial" charset="0"/>
              </a:rPr>
              <a:t>]</a:t>
            </a:r>
          </a:p>
          <a:p>
            <a:pPr>
              <a:lnSpc>
                <a:spcPct val="120000"/>
              </a:lnSpc>
            </a:pPr>
            <a:r>
              <a:rPr lang="en-US" b="1" i="1" dirty="0">
                <a:latin typeface="Arial" charset="0"/>
              </a:rPr>
              <a:t>n</a:t>
            </a:r>
            <a:r>
              <a:rPr lang="en-US" dirty="0">
                <a:latin typeface="Arial" charset="0"/>
              </a:rPr>
              <a:t>  –  number of moles of gas</a:t>
            </a:r>
          </a:p>
          <a:p>
            <a:pPr>
              <a:lnSpc>
                <a:spcPct val="120000"/>
              </a:lnSpc>
            </a:pPr>
            <a:r>
              <a:rPr lang="en-US" b="1" i="1" dirty="0">
                <a:latin typeface="Arial" charset="0"/>
              </a:rPr>
              <a:t>T</a:t>
            </a:r>
            <a:r>
              <a:rPr lang="en-US" dirty="0">
                <a:latin typeface="Arial" charset="0"/>
              </a:rPr>
              <a:t>  –  the temperature in Kelvins	[K]</a:t>
            </a:r>
          </a:p>
          <a:p>
            <a:pPr>
              <a:lnSpc>
                <a:spcPct val="120000"/>
              </a:lnSpc>
            </a:pPr>
            <a:endParaRPr lang="en-US" sz="500" dirty="0">
              <a:latin typeface="Arial" charset="0"/>
            </a:endParaRPr>
          </a:p>
          <a:p>
            <a:pPr>
              <a:lnSpc>
                <a:spcPct val="120000"/>
              </a:lnSpc>
            </a:pPr>
            <a:r>
              <a:rPr lang="en-US" b="1" i="1" dirty="0">
                <a:latin typeface="Arial" charset="0"/>
              </a:rPr>
              <a:t>R</a:t>
            </a:r>
            <a:r>
              <a:rPr lang="en-US" dirty="0">
                <a:latin typeface="Arial" charset="0"/>
              </a:rPr>
              <a:t>  –  a universal constant</a:t>
            </a:r>
          </a:p>
        </p:txBody>
      </p:sp>
      <p:graphicFrame>
        <p:nvGraphicFramePr>
          <p:cNvPr id="4098" name="Object 4"/>
          <p:cNvGraphicFramePr>
            <a:graphicFrameLocks noChangeAspect="1"/>
          </p:cNvGraphicFramePr>
          <p:nvPr/>
        </p:nvGraphicFramePr>
        <p:xfrm>
          <a:off x="1066800" y="5410200"/>
          <a:ext cx="1828800" cy="474663"/>
        </p:xfrm>
        <a:graphic>
          <a:graphicData uri="http://schemas.openxmlformats.org/presentationml/2006/ole">
            <mc:AlternateContent xmlns:mc="http://schemas.openxmlformats.org/markup-compatibility/2006">
              <mc:Choice xmlns:v="urn:schemas-microsoft-com:vml" Requires="v">
                <p:oleObj name="Equation" r:id="rId3" imgW="685800" imgH="177480" progId="Equation.3">
                  <p:embed/>
                </p:oleObj>
              </mc:Choice>
              <mc:Fallback>
                <p:oleObj name="Equation" r:id="rId3" imgW="685800" imgH="177480" progId="Equation.3">
                  <p:embed/>
                  <p:pic>
                    <p:nvPicPr>
                      <p:cNvPr id="409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5410200"/>
                        <a:ext cx="1828800" cy="474663"/>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5"/>
          <p:cNvGraphicFramePr>
            <a:graphicFrameLocks noChangeAspect="1"/>
          </p:cNvGraphicFramePr>
          <p:nvPr/>
        </p:nvGraphicFramePr>
        <p:xfrm>
          <a:off x="6996113" y="5999163"/>
          <a:ext cx="1676400" cy="641350"/>
        </p:xfrm>
        <a:graphic>
          <a:graphicData uri="http://schemas.openxmlformats.org/presentationml/2006/ole">
            <mc:AlternateContent xmlns:mc="http://schemas.openxmlformats.org/markup-compatibility/2006">
              <mc:Choice xmlns:v="urn:schemas-microsoft-com:vml" Requires="v">
                <p:oleObj name="Equation" r:id="rId5" imgW="1028520" imgH="393480" progId="Equation.3">
                  <p:embed/>
                </p:oleObj>
              </mc:Choice>
              <mc:Fallback>
                <p:oleObj name="Equation" r:id="rId5" imgW="1028520" imgH="393480" progId="Equation.3">
                  <p:embed/>
                  <p:pic>
                    <p:nvPicPr>
                      <p:cNvPr id="4099"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96113" y="5999163"/>
                        <a:ext cx="1676400" cy="641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2" name="Rectangle 6"/>
          <p:cNvSpPr>
            <a:spLocks noChangeArrowheads="1"/>
          </p:cNvSpPr>
          <p:nvPr/>
        </p:nvSpPr>
        <p:spPr bwMode="auto">
          <a:xfrm>
            <a:off x="838200" y="4495800"/>
            <a:ext cx="2209800" cy="641350"/>
          </a:xfrm>
          <a:prstGeom prst="rect">
            <a:avLst/>
          </a:prstGeom>
          <a:noFill/>
          <a:ln w="9525">
            <a:noFill/>
            <a:miter lim="800000"/>
            <a:headEnd/>
            <a:tailEnd/>
          </a:ln>
        </p:spPr>
        <p:txBody>
          <a:bodyPr>
            <a:spAutoFit/>
          </a:bodyPr>
          <a:lstStyle/>
          <a:p>
            <a:pPr algn="ctr">
              <a:spcBef>
                <a:spcPct val="50000"/>
              </a:spcBef>
            </a:pPr>
            <a:r>
              <a:rPr lang="en-US" b="1" i="1" u="sng" dirty="0">
                <a:latin typeface="Arial" charset="0"/>
              </a:rPr>
              <a:t>The ideal gas equation of state:</a:t>
            </a:r>
            <a:r>
              <a:rPr lang="en-US" dirty="0">
                <a:latin typeface="Arial" charset="0"/>
              </a:rPr>
              <a:t> </a:t>
            </a:r>
          </a:p>
        </p:txBody>
      </p:sp>
      <p:sp>
        <p:nvSpPr>
          <p:cNvPr id="4103" name="Rectangle 7"/>
          <p:cNvSpPr>
            <a:spLocks noChangeArrowheads="1"/>
          </p:cNvSpPr>
          <p:nvPr/>
        </p:nvSpPr>
        <p:spPr bwMode="auto">
          <a:xfrm>
            <a:off x="228600" y="914400"/>
            <a:ext cx="8610600" cy="1616075"/>
          </a:xfrm>
          <a:prstGeom prst="rect">
            <a:avLst/>
          </a:prstGeom>
          <a:noFill/>
          <a:ln w="9525">
            <a:noFill/>
            <a:miter lim="800000"/>
            <a:headEnd/>
            <a:tailEnd/>
          </a:ln>
        </p:spPr>
        <p:txBody>
          <a:bodyPr>
            <a:spAutoFit/>
          </a:bodyPr>
          <a:lstStyle/>
          <a:p>
            <a:pPr algn="just"/>
            <a:r>
              <a:rPr lang="en-US" sz="2000" b="1" dirty="0">
                <a:latin typeface="Arial" charset="0"/>
              </a:rPr>
              <a:t>An equation of state</a:t>
            </a:r>
            <a:r>
              <a:rPr lang="en-US" sz="2000" dirty="0">
                <a:latin typeface="Arial" charset="0"/>
              </a:rPr>
              <a:t> - an equation that relates macroscopic variables (e.g., </a:t>
            </a:r>
            <a:r>
              <a:rPr lang="en-US" sz="2000" b="1" i="1" dirty="0">
                <a:latin typeface="Arial" charset="0"/>
              </a:rPr>
              <a:t>P</a:t>
            </a:r>
            <a:r>
              <a:rPr lang="en-US" sz="2000" dirty="0">
                <a:latin typeface="Arial" charset="0"/>
              </a:rPr>
              <a:t>, </a:t>
            </a:r>
            <a:r>
              <a:rPr lang="en-US" sz="2000" b="1" i="1" dirty="0">
                <a:latin typeface="Arial" charset="0"/>
              </a:rPr>
              <a:t>V</a:t>
            </a:r>
            <a:r>
              <a:rPr lang="en-US" sz="2000" dirty="0">
                <a:latin typeface="Arial" charset="0"/>
              </a:rPr>
              <a:t>, and </a:t>
            </a:r>
            <a:r>
              <a:rPr lang="en-US" sz="2000" b="1" i="1" dirty="0">
                <a:latin typeface="Arial" charset="0"/>
              </a:rPr>
              <a:t>T</a:t>
            </a:r>
            <a:r>
              <a:rPr lang="en-US" sz="2000" dirty="0">
                <a:latin typeface="Arial" charset="0"/>
              </a:rPr>
              <a:t>)</a:t>
            </a:r>
            <a:r>
              <a:rPr lang="en-US" sz="2000" b="1" i="1" dirty="0">
                <a:latin typeface="Arial" charset="0"/>
              </a:rPr>
              <a:t> </a:t>
            </a:r>
            <a:r>
              <a:rPr lang="en-US" sz="2000" dirty="0">
                <a:latin typeface="Arial" charset="0"/>
              </a:rPr>
              <a:t>for a given substance </a:t>
            </a:r>
            <a:r>
              <a:rPr lang="en-US" sz="2000" i="1" dirty="0">
                <a:latin typeface="Arial" charset="0"/>
              </a:rPr>
              <a:t>in thermodynamic equilibrium</a:t>
            </a:r>
            <a:r>
              <a:rPr lang="en-US" sz="2000" dirty="0">
                <a:latin typeface="Arial" charset="0"/>
              </a:rPr>
              <a:t>.</a:t>
            </a:r>
          </a:p>
          <a:p>
            <a:pPr algn="just"/>
            <a:endParaRPr lang="en-US" sz="2000" dirty="0">
              <a:latin typeface="Arial" charset="0"/>
            </a:endParaRPr>
          </a:p>
          <a:p>
            <a:pPr algn="ctr"/>
            <a:r>
              <a:rPr lang="en-US" sz="2000" dirty="0">
                <a:latin typeface="Arial" charset="0"/>
              </a:rPr>
              <a:t>In equilibrium (</a:t>
            </a:r>
            <a:r>
              <a:rPr lang="en-US" sz="2000" dirty="0">
                <a:latin typeface="Arial" charset="0"/>
                <a:sym typeface="Symbol" pitchFamily="18" charset="2"/>
              </a:rPr>
              <a:t> </a:t>
            </a:r>
            <a:r>
              <a:rPr lang="en-US" sz="2000" dirty="0">
                <a:latin typeface="Arial" charset="0"/>
              </a:rPr>
              <a:t>no macroscopic motion), just a </a:t>
            </a:r>
            <a:r>
              <a:rPr lang="en-US" sz="2000" i="1" dirty="0">
                <a:latin typeface="Arial" charset="0"/>
              </a:rPr>
              <a:t>few macroscopic </a:t>
            </a:r>
            <a:r>
              <a:rPr lang="en-US" sz="2000" dirty="0">
                <a:latin typeface="Arial" charset="0"/>
              </a:rPr>
              <a:t>parameters are required to describe the state of a system. </a:t>
            </a:r>
          </a:p>
        </p:txBody>
      </p:sp>
      <p:sp>
        <p:nvSpPr>
          <p:cNvPr id="4104" name="Rectangle 8"/>
          <p:cNvSpPr>
            <a:spLocks noChangeArrowheads="1"/>
          </p:cNvSpPr>
          <p:nvPr/>
        </p:nvSpPr>
        <p:spPr bwMode="auto">
          <a:xfrm>
            <a:off x="1600200" y="3692525"/>
            <a:ext cx="1435100" cy="366713"/>
          </a:xfrm>
          <a:prstGeom prst="rect">
            <a:avLst/>
          </a:prstGeom>
          <a:noFill/>
          <a:ln w="9525">
            <a:noFill/>
            <a:miter lim="800000"/>
            <a:headEnd/>
            <a:tailEnd/>
          </a:ln>
        </p:spPr>
        <p:txBody>
          <a:bodyPr wrap="none">
            <a:spAutoFit/>
          </a:bodyPr>
          <a:lstStyle/>
          <a:p>
            <a:r>
              <a:rPr lang="en-US" b="1" i="1" dirty="0">
                <a:latin typeface="Arial" charset="0"/>
              </a:rPr>
              <a:t>f </a:t>
            </a:r>
            <a:r>
              <a:rPr lang="en-US" b="1" dirty="0">
                <a:latin typeface="Arial" charset="0"/>
              </a:rPr>
              <a:t>(</a:t>
            </a:r>
            <a:r>
              <a:rPr lang="en-US" b="1" i="1" dirty="0">
                <a:latin typeface="Arial" charset="0"/>
              </a:rPr>
              <a:t>P,V,T</a:t>
            </a:r>
            <a:r>
              <a:rPr lang="en-US" b="1" dirty="0">
                <a:latin typeface="Arial" charset="0"/>
              </a:rPr>
              <a:t>) </a:t>
            </a:r>
            <a:r>
              <a:rPr lang="en-US" b="1" i="1" dirty="0">
                <a:latin typeface="Arial" charset="0"/>
              </a:rPr>
              <a:t>= </a:t>
            </a:r>
            <a:r>
              <a:rPr lang="en-US" b="1" dirty="0">
                <a:latin typeface="Arial" charset="0"/>
              </a:rPr>
              <a:t>0</a:t>
            </a:r>
          </a:p>
        </p:txBody>
      </p:sp>
      <p:sp>
        <p:nvSpPr>
          <p:cNvPr id="4105" name="Rectangle 9"/>
          <p:cNvSpPr>
            <a:spLocks noChangeArrowheads="1"/>
          </p:cNvSpPr>
          <p:nvPr/>
        </p:nvSpPr>
        <p:spPr bwMode="auto">
          <a:xfrm>
            <a:off x="990600" y="2701925"/>
            <a:ext cx="2667000" cy="915988"/>
          </a:xfrm>
          <a:prstGeom prst="rect">
            <a:avLst/>
          </a:prstGeom>
          <a:noFill/>
          <a:ln w="9525">
            <a:noFill/>
            <a:miter lim="800000"/>
            <a:headEnd/>
            <a:tailEnd/>
          </a:ln>
        </p:spPr>
        <p:txBody>
          <a:bodyPr>
            <a:spAutoFit/>
          </a:bodyPr>
          <a:lstStyle/>
          <a:p>
            <a:pPr algn="ctr"/>
            <a:r>
              <a:rPr lang="en-US" dirty="0">
                <a:latin typeface="Arial" charset="0"/>
                <a:sym typeface="Symbol" pitchFamily="18" charset="2"/>
              </a:rPr>
              <a:t>Geometrical representation of the equation of state:</a:t>
            </a:r>
          </a:p>
        </p:txBody>
      </p:sp>
      <p:grpSp>
        <p:nvGrpSpPr>
          <p:cNvPr id="4106" name="Group 10"/>
          <p:cNvGrpSpPr>
            <a:grpSpLocks/>
          </p:cNvGrpSpPr>
          <p:nvPr/>
        </p:nvGrpSpPr>
        <p:grpSpPr bwMode="auto">
          <a:xfrm>
            <a:off x="4419600" y="2625725"/>
            <a:ext cx="3482975" cy="2022475"/>
            <a:chOff x="768" y="1440"/>
            <a:chExt cx="2194" cy="1274"/>
          </a:xfrm>
        </p:grpSpPr>
        <p:sp>
          <p:nvSpPr>
            <p:cNvPr id="4107" name="Line 11"/>
            <p:cNvSpPr>
              <a:spLocks noChangeShapeType="1"/>
            </p:cNvSpPr>
            <p:nvPr/>
          </p:nvSpPr>
          <p:spPr bwMode="auto">
            <a:xfrm>
              <a:off x="1100" y="1495"/>
              <a:ext cx="0" cy="737"/>
            </a:xfrm>
            <a:prstGeom prst="line">
              <a:avLst/>
            </a:prstGeom>
            <a:noFill/>
            <a:ln w="9525">
              <a:solidFill>
                <a:schemeClr val="tx1"/>
              </a:solidFill>
              <a:round/>
              <a:headEnd type="triangle" w="med" len="med"/>
              <a:tailEnd/>
            </a:ln>
          </p:spPr>
          <p:txBody>
            <a:bodyPr/>
            <a:lstStyle/>
            <a:p>
              <a:endParaRPr lang="en-US"/>
            </a:p>
          </p:txBody>
        </p:sp>
        <p:sp>
          <p:nvSpPr>
            <p:cNvPr id="4108" name="Line 12"/>
            <p:cNvSpPr>
              <a:spLocks noChangeShapeType="1"/>
            </p:cNvSpPr>
            <p:nvPr/>
          </p:nvSpPr>
          <p:spPr bwMode="auto">
            <a:xfrm flipH="1">
              <a:off x="768" y="2232"/>
              <a:ext cx="332" cy="310"/>
            </a:xfrm>
            <a:prstGeom prst="line">
              <a:avLst/>
            </a:prstGeom>
            <a:noFill/>
            <a:ln w="9525">
              <a:solidFill>
                <a:schemeClr val="tx1"/>
              </a:solidFill>
              <a:round/>
              <a:headEnd/>
              <a:tailEnd type="triangle" w="med" len="med"/>
            </a:ln>
          </p:spPr>
          <p:txBody>
            <a:bodyPr/>
            <a:lstStyle/>
            <a:p>
              <a:endParaRPr lang="en-US"/>
            </a:p>
          </p:txBody>
        </p:sp>
        <p:sp>
          <p:nvSpPr>
            <p:cNvPr id="4109" name="Line 13"/>
            <p:cNvSpPr>
              <a:spLocks noChangeShapeType="1"/>
            </p:cNvSpPr>
            <p:nvPr/>
          </p:nvSpPr>
          <p:spPr bwMode="auto">
            <a:xfrm>
              <a:off x="1100" y="2232"/>
              <a:ext cx="1032" cy="0"/>
            </a:xfrm>
            <a:prstGeom prst="line">
              <a:avLst/>
            </a:prstGeom>
            <a:noFill/>
            <a:ln w="9525">
              <a:solidFill>
                <a:schemeClr val="tx1"/>
              </a:solidFill>
              <a:round/>
              <a:headEnd/>
              <a:tailEnd type="triangle" w="med" len="med"/>
            </a:ln>
          </p:spPr>
          <p:txBody>
            <a:bodyPr/>
            <a:lstStyle/>
            <a:p>
              <a:endParaRPr lang="en-US"/>
            </a:p>
          </p:txBody>
        </p:sp>
        <p:sp>
          <p:nvSpPr>
            <p:cNvPr id="4110" name="Rectangle 14"/>
            <p:cNvSpPr>
              <a:spLocks noChangeArrowheads="1"/>
            </p:cNvSpPr>
            <p:nvPr/>
          </p:nvSpPr>
          <p:spPr bwMode="auto">
            <a:xfrm>
              <a:off x="879" y="1495"/>
              <a:ext cx="223" cy="250"/>
            </a:xfrm>
            <a:prstGeom prst="rect">
              <a:avLst/>
            </a:prstGeom>
            <a:noFill/>
            <a:ln w="9525">
              <a:noFill/>
              <a:miter lim="800000"/>
              <a:headEnd/>
              <a:tailEnd/>
            </a:ln>
          </p:spPr>
          <p:txBody>
            <a:bodyPr wrap="none">
              <a:spAutoFit/>
            </a:bodyPr>
            <a:lstStyle/>
            <a:p>
              <a:r>
                <a:rPr lang="en-US" sz="2000" b="1" i="1">
                  <a:latin typeface="Arial" charset="0"/>
                </a:rPr>
                <a:t>P</a:t>
              </a:r>
            </a:p>
          </p:txBody>
        </p:sp>
        <p:sp>
          <p:nvSpPr>
            <p:cNvPr id="4111" name="Rectangle 15"/>
            <p:cNvSpPr>
              <a:spLocks noChangeArrowheads="1"/>
            </p:cNvSpPr>
            <p:nvPr/>
          </p:nvSpPr>
          <p:spPr bwMode="auto">
            <a:xfrm>
              <a:off x="2021" y="2271"/>
              <a:ext cx="223" cy="250"/>
            </a:xfrm>
            <a:prstGeom prst="rect">
              <a:avLst/>
            </a:prstGeom>
            <a:noFill/>
            <a:ln w="9525">
              <a:noFill/>
              <a:miter lim="800000"/>
              <a:headEnd/>
              <a:tailEnd/>
            </a:ln>
          </p:spPr>
          <p:txBody>
            <a:bodyPr wrap="none">
              <a:spAutoFit/>
            </a:bodyPr>
            <a:lstStyle/>
            <a:p>
              <a:r>
                <a:rPr lang="en-US" sz="2000" b="1" i="1">
                  <a:latin typeface="Arial" charset="0"/>
                </a:rPr>
                <a:t>V</a:t>
              </a:r>
            </a:p>
          </p:txBody>
        </p:sp>
        <p:sp>
          <p:nvSpPr>
            <p:cNvPr id="4112" name="Rectangle 16"/>
            <p:cNvSpPr>
              <a:spLocks noChangeArrowheads="1"/>
            </p:cNvSpPr>
            <p:nvPr/>
          </p:nvSpPr>
          <p:spPr bwMode="auto">
            <a:xfrm>
              <a:off x="879" y="2464"/>
              <a:ext cx="214" cy="250"/>
            </a:xfrm>
            <a:prstGeom prst="rect">
              <a:avLst/>
            </a:prstGeom>
            <a:noFill/>
            <a:ln w="9525">
              <a:noFill/>
              <a:miter lim="800000"/>
              <a:headEnd/>
              <a:tailEnd/>
            </a:ln>
          </p:spPr>
          <p:txBody>
            <a:bodyPr wrap="none">
              <a:spAutoFit/>
            </a:bodyPr>
            <a:lstStyle/>
            <a:p>
              <a:r>
                <a:rPr lang="en-US" sz="2000" b="1" i="1">
                  <a:latin typeface="Arial" charset="0"/>
                </a:rPr>
                <a:t>T</a:t>
              </a:r>
            </a:p>
          </p:txBody>
        </p:sp>
        <p:sp>
          <p:nvSpPr>
            <p:cNvPr id="4113" name="Freeform 17"/>
            <p:cNvSpPr>
              <a:spLocks/>
            </p:cNvSpPr>
            <p:nvPr/>
          </p:nvSpPr>
          <p:spPr bwMode="auto">
            <a:xfrm>
              <a:off x="1247" y="1650"/>
              <a:ext cx="369" cy="271"/>
            </a:xfrm>
            <a:custGeom>
              <a:avLst/>
              <a:gdLst>
                <a:gd name="T0" fmla="*/ 0 w 480"/>
                <a:gd name="T1" fmla="*/ 219 h 336"/>
                <a:gd name="T2" fmla="*/ 114 w 480"/>
                <a:gd name="T3" fmla="*/ 94 h 336"/>
                <a:gd name="T4" fmla="*/ 284 w 480"/>
                <a:gd name="T5" fmla="*/ 0 h 336"/>
                <a:gd name="T6" fmla="*/ 0 60000 65536"/>
                <a:gd name="T7" fmla="*/ 0 60000 65536"/>
                <a:gd name="T8" fmla="*/ 0 60000 65536"/>
                <a:gd name="T9" fmla="*/ 0 w 480"/>
                <a:gd name="T10" fmla="*/ 0 h 336"/>
                <a:gd name="T11" fmla="*/ 480 w 480"/>
                <a:gd name="T12" fmla="*/ 336 h 336"/>
              </a:gdLst>
              <a:ahLst/>
              <a:cxnLst>
                <a:cxn ang="T6">
                  <a:pos x="T0" y="T1"/>
                </a:cxn>
                <a:cxn ang="T7">
                  <a:pos x="T2" y="T3"/>
                </a:cxn>
                <a:cxn ang="T8">
                  <a:pos x="T4" y="T5"/>
                </a:cxn>
              </a:cxnLst>
              <a:rect l="T9" t="T10" r="T11" b="T12"/>
              <a:pathLst>
                <a:path w="480" h="336">
                  <a:moveTo>
                    <a:pt x="0" y="336"/>
                  </a:moveTo>
                  <a:cubicBezTo>
                    <a:pt x="56" y="268"/>
                    <a:pt x="112" y="200"/>
                    <a:pt x="192" y="144"/>
                  </a:cubicBezTo>
                  <a:cubicBezTo>
                    <a:pt x="272" y="88"/>
                    <a:pt x="376" y="44"/>
                    <a:pt x="480" y="0"/>
                  </a:cubicBezTo>
                </a:path>
              </a:pathLst>
            </a:custGeom>
            <a:noFill/>
            <a:ln w="25400">
              <a:solidFill>
                <a:schemeClr val="tx1"/>
              </a:solidFill>
              <a:round/>
              <a:headEnd/>
              <a:tailEnd/>
            </a:ln>
          </p:spPr>
          <p:txBody>
            <a:bodyPr/>
            <a:lstStyle/>
            <a:p>
              <a:endParaRPr lang="en-US"/>
            </a:p>
          </p:txBody>
        </p:sp>
        <p:sp>
          <p:nvSpPr>
            <p:cNvPr id="4114" name="Freeform 18"/>
            <p:cNvSpPr>
              <a:spLocks/>
            </p:cNvSpPr>
            <p:nvPr/>
          </p:nvSpPr>
          <p:spPr bwMode="auto">
            <a:xfrm>
              <a:off x="1616" y="1650"/>
              <a:ext cx="295" cy="194"/>
            </a:xfrm>
            <a:custGeom>
              <a:avLst/>
              <a:gdLst>
                <a:gd name="T0" fmla="*/ 0 w 384"/>
                <a:gd name="T1" fmla="*/ 0 h 240"/>
                <a:gd name="T2" fmla="*/ 57 w 384"/>
                <a:gd name="T3" fmla="*/ 94 h 240"/>
                <a:gd name="T4" fmla="*/ 227 w 384"/>
                <a:gd name="T5" fmla="*/ 157 h 240"/>
                <a:gd name="T6" fmla="*/ 0 60000 65536"/>
                <a:gd name="T7" fmla="*/ 0 60000 65536"/>
                <a:gd name="T8" fmla="*/ 0 60000 65536"/>
                <a:gd name="T9" fmla="*/ 0 w 384"/>
                <a:gd name="T10" fmla="*/ 0 h 240"/>
                <a:gd name="T11" fmla="*/ 384 w 384"/>
                <a:gd name="T12" fmla="*/ 240 h 240"/>
              </a:gdLst>
              <a:ahLst/>
              <a:cxnLst>
                <a:cxn ang="T6">
                  <a:pos x="T0" y="T1"/>
                </a:cxn>
                <a:cxn ang="T7">
                  <a:pos x="T2" y="T3"/>
                </a:cxn>
                <a:cxn ang="T8">
                  <a:pos x="T4" y="T5"/>
                </a:cxn>
              </a:cxnLst>
              <a:rect l="T9" t="T10" r="T11" b="T12"/>
              <a:pathLst>
                <a:path w="384" h="240">
                  <a:moveTo>
                    <a:pt x="0" y="0"/>
                  </a:moveTo>
                  <a:cubicBezTo>
                    <a:pt x="16" y="52"/>
                    <a:pt x="32" y="104"/>
                    <a:pt x="96" y="144"/>
                  </a:cubicBezTo>
                  <a:cubicBezTo>
                    <a:pt x="160" y="184"/>
                    <a:pt x="272" y="212"/>
                    <a:pt x="384" y="240"/>
                  </a:cubicBezTo>
                </a:path>
              </a:pathLst>
            </a:custGeom>
            <a:noFill/>
            <a:ln w="25400">
              <a:solidFill>
                <a:schemeClr val="tx1"/>
              </a:solidFill>
              <a:round/>
              <a:headEnd/>
              <a:tailEnd/>
            </a:ln>
          </p:spPr>
          <p:txBody>
            <a:bodyPr/>
            <a:lstStyle/>
            <a:p>
              <a:endParaRPr lang="en-US"/>
            </a:p>
          </p:txBody>
        </p:sp>
        <p:sp>
          <p:nvSpPr>
            <p:cNvPr id="4115" name="Freeform 19"/>
            <p:cNvSpPr>
              <a:spLocks/>
            </p:cNvSpPr>
            <p:nvPr/>
          </p:nvSpPr>
          <p:spPr bwMode="auto">
            <a:xfrm>
              <a:off x="1579" y="1844"/>
              <a:ext cx="332" cy="349"/>
            </a:xfrm>
            <a:custGeom>
              <a:avLst/>
              <a:gdLst>
                <a:gd name="T0" fmla="*/ 255 w 432"/>
                <a:gd name="T1" fmla="*/ 0 h 432"/>
                <a:gd name="T2" fmla="*/ 114 w 432"/>
                <a:gd name="T3" fmla="*/ 125 h 432"/>
                <a:gd name="T4" fmla="*/ 0 w 432"/>
                <a:gd name="T5" fmla="*/ 282 h 432"/>
                <a:gd name="T6" fmla="*/ 0 60000 65536"/>
                <a:gd name="T7" fmla="*/ 0 60000 65536"/>
                <a:gd name="T8" fmla="*/ 0 60000 65536"/>
                <a:gd name="T9" fmla="*/ 0 w 432"/>
                <a:gd name="T10" fmla="*/ 0 h 432"/>
                <a:gd name="T11" fmla="*/ 432 w 432"/>
                <a:gd name="T12" fmla="*/ 432 h 432"/>
              </a:gdLst>
              <a:ahLst/>
              <a:cxnLst>
                <a:cxn ang="T6">
                  <a:pos x="T0" y="T1"/>
                </a:cxn>
                <a:cxn ang="T7">
                  <a:pos x="T2" y="T3"/>
                </a:cxn>
                <a:cxn ang="T8">
                  <a:pos x="T4" y="T5"/>
                </a:cxn>
              </a:cxnLst>
              <a:rect l="T9" t="T10" r="T11" b="T12"/>
              <a:pathLst>
                <a:path w="432" h="432">
                  <a:moveTo>
                    <a:pt x="432" y="0"/>
                  </a:moveTo>
                  <a:cubicBezTo>
                    <a:pt x="348" y="60"/>
                    <a:pt x="264" y="120"/>
                    <a:pt x="192" y="192"/>
                  </a:cubicBezTo>
                  <a:cubicBezTo>
                    <a:pt x="120" y="264"/>
                    <a:pt x="60" y="348"/>
                    <a:pt x="0" y="432"/>
                  </a:cubicBezTo>
                </a:path>
              </a:pathLst>
            </a:custGeom>
            <a:noFill/>
            <a:ln w="25400">
              <a:solidFill>
                <a:schemeClr val="tx1"/>
              </a:solidFill>
              <a:round/>
              <a:headEnd/>
              <a:tailEnd/>
            </a:ln>
          </p:spPr>
          <p:txBody>
            <a:bodyPr/>
            <a:lstStyle/>
            <a:p>
              <a:endParaRPr lang="en-US"/>
            </a:p>
          </p:txBody>
        </p:sp>
        <p:sp>
          <p:nvSpPr>
            <p:cNvPr id="4116" name="Freeform 20"/>
            <p:cNvSpPr>
              <a:spLocks/>
            </p:cNvSpPr>
            <p:nvPr/>
          </p:nvSpPr>
          <p:spPr bwMode="auto">
            <a:xfrm>
              <a:off x="1247" y="1921"/>
              <a:ext cx="332" cy="272"/>
            </a:xfrm>
            <a:custGeom>
              <a:avLst/>
              <a:gdLst>
                <a:gd name="T0" fmla="*/ 0 w 432"/>
                <a:gd name="T1" fmla="*/ 0 h 336"/>
                <a:gd name="T2" fmla="*/ 114 w 432"/>
                <a:gd name="T3" fmla="*/ 157 h 336"/>
                <a:gd name="T4" fmla="*/ 255 w 432"/>
                <a:gd name="T5" fmla="*/ 220 h 336"/>
                <a:gd name="T6" fmla="*/ 0 60000 65536"/>
                <a:gd name="T7" fmla="*/ 0 60000 65536"/>
                <a:gd name="T8" fmla="*/ 0 60000 65536"/>
                <a:gd name="T9" fmla="*/ 0 w 432"/>
                <a:gd name="T10" fmla="*/ 0 h 336"/>
                <a:gd name="T11" fmla="*/ 432 w 432"/>
                <a:gd name="T12" fmla="*/ 336 h 336"/>
              </a:gdLst>
              <a:ahLst/>
              <a:cxnLst>
                <a:cxn ang="T6">
                  <a:pos x="T0" y="T1"/>
                </a:cxn>
                <a:cxn ang="T7">
                  <a:pos x="T2" y="T3"/>
                </a:cxn>
                <a:cxn ang="T8">
                  <a:pos x="T4" y="T5"/>
                </a:cxn>
              </a:cxnLst>
              <a:rect l="T9" t="T10" r="T11" b="T12"/>
              <a:pathLst>
                <a:path w="432" h="336">
                  <a:moveTo>
                    <a:pt x="0" y="0"/>
                  </a:moveTo>
                  <a:cubicBezTo>
                    <a:pt x="60" y="92"/>
                    <a:pt x="120" y="184"/>
                    <a:pt x="192" y="240"/>
                  </a:cubicBezTo>
                  <a:cubicBezTo>
                    <a:pt x="264" y="296"/>
                    <a:pt x="348" y="316"/>
                    <a:pt x="432" y="336"/>
                  </a:cubicBezTo>
                </a:path>
              </a:pathLst>
            </a:custGeom>
            <a:noFill/>
            <a:ln w="25400">
              <a:solidFill>
                <a:schemeClr val="tx1"/>
              </a:solidFill>
              <a:round/>
              <a:headEnd/>
              <a:tailEnd/>
            </a:ln>
          </p:spPr>
          <p:txBody>
            <a:bodyPr/>
            <a:lstStyle/>
            <a:p>
              <a:endParaRPr lang="en-US"/>
            </a:p>
          </p:txBody>
        </p:sp>
        <p:sp>
          <p:nvSpPr>
            <p:cNvPr id="4117" name="Oval 21"/>
            <p:cNvSpPr>
              <a:spLocks noChangeArrowheads="1"/>
            </p:cNvSpPr>
            <p:nvPr/>
          </p:nvSpPr>
          <p:spPr bwMode="auto">
            <a:xfrm>
              <a:off x="1542" y="1844"/>
              <a:ext cx="37" cy="39"/>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8" name="Rectangle 22"/>
            <p:cNvSpPr>
              <a:spLocks noChangeArrowheads="1"/>
            </p:cNvSpPr>
            <p:nvPr/>
          </p:nvSpPr>
          <p:spPr bwMode="auto">
            <a:xfrm>
              <a:off x="1627" y="1440"/>
              <a:ext cx="880" cy="326"/>
            </a:xfrm>
            <a:prstGeom prst="rect">
              <a:avLst/>
            </a:prstGeom>
            <a:noFill/>
            <a:ln w="9525">
              <a:noFill/>
              <a:miter lim="800000"/>
              <a:headEnd/>
              <a:tailEnd/>
            </a:ln>
          </p:spPr>
          <p:txBody>
            <a:bodyPr wrap="none">
              <a:spAutoFit/>
            </a:bodyPr>
            <a:lstStyle/>
            <a:p>
              <a:pPr algn="ctr"/>
              <a:r>
                <a:rPr lang="en-US" sz="1400" b="1">
                  <a:latin typeface="Arial" charset="0"/>
                  <a:sym typeface="Symbol" pitchFamily="18" charset="2"/>
                </a:rPr>
                <a:t>an equilibrium</a:t>
              </a:r>
            </a:p>
            <a:p>
              <a:pPr algn="ctr"/>
              <a:r>
                <a:rPr lang="en-US" sz="1400" b="1">
                  <a:latin typeface="Arial" charset="0"/>
                  <a:sym typeface="Symbol" pitchFamily="18" charset="2"/>
                </a:rPr>
                <a:t>state</a:t>
              </a:r>
            </a:p>
          </p:txBody>
        </p:sp>
        <p:sp>
          <p:nvSpPr>
            <p:cNvPr id="4119" name="Line 23"/>
            <p:cNvSpPr>
              <a:spLocks noChangeShapeType="1"/>
            </p:cNvSpPr>
            <p:nvPr/>
          </p:nvSpPr>
          <p:spPr bwMode="auto">
            <a:xfrm flipH="1">
              <a:off x="1579" y="1611"/>
              <a:ext cx="221" cy="233"/>
            </a:xfrm>
            <a:prstGeom prst="line">
              <a:avLst/>
            </a:prstGeom>
            <a:noFill/>
            <a:ln w="9525">
              <a:solidFill>
                <a:schemeClr val="tx1"/>
              </a:solidFill>
              <a:round/>
              <a:headEnd/>
              <a:tailEnd type="triangle" w="med" len="med"/>
            </a:ln>
          </p:spPr>
          <p:txBody>
            <a:bodyPr/>
            <a:lstStyle/>
            <a:p>
              <a:endParaRPr lang="en-US"/>
            </a:p>
          </p:txBody>
        </p:sp>
        <p:sp>
          <p:nvSpPr>
            <p:cNvPr id="4120" name="Rectangle 24"/>
            <p:cNvSpPr>
              <a:spLocks noChangeArrowheads="1"/>
            </p:cNvSpPr>
            <p:nvPr/>
          </p:nvSpPr>
          <p:spPr bwMode="auto">
            <a:xfrm>
              <a:off x="1985" y="1882"/>
              <a:ext cx="977" cy="326"/>
            </a:xfrm>
            <a:prstGeom prst="rect">
              <a:avLst/>
            </a:prstGeom>
            <a:noFill/>
            <a:ln w="9525">
              <a:noFill/>
              <a:miter lim="800000"/>
              <a:headEnd/>
              <a:tailEnd/>
            </a:ln>
          </p:spPr>
          <p:txBody>
            <a:bodyPr wrap="none">
              <a:spAutoFit/>
            </a:bodyPr>
            <a:lstStyle/>
            <a:p>
              <a:pPr algn="ctr"/>
              <a:r>
                <a:rPr lang="en-US" sz="1400" b="1">
                  <a:latin typeface="Arial" charset="0"/>
                  <a:sym typeface="Symbol" pitchFamily="18" charset="2"/>
                </a:rPr>
                <a:t>the equation-</a:t>
              </a:r>
            </a:p>
            <a:p>
              <a:pPr algn="ctr"/>
              <a:r>
                <a:rPr lang="en-US" sz="1400" b="1">
                  <a:latin typeface="Arial" charset="0"/>
                  <a:sym typeface="Symbol" pitchFamily="18" charset="2"/>
                </a:rPr>
                <a:t>of-state surface </a:t>
              </a:r>
            </a:p>
          </p:txBody>
        </p:sp>
        <p:sp>
          <p:nvSpPr>
            <p:cNvPr id="4121" name="Line 25"/>
            <p:cNvSpPr>
              <a:spLocks noChangeShapeType="1"/>
            </p:cNvSpPr>
            <p:nvPr/>
          </p:nvSpPr>
          <p:spPr bwMode="auto">
            <a:xfrm flipH="1" flipV="1">
              <a:off x="1726" y="1999"/>
              <a:ext cx="295" cy="39"/>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0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0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0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09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P spid="4102" grpId="0"/>
      <p:bldP spid="4104" grpId="0"/>
      <p:bldP spid="410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38200" y="381000"/>
            <a:ext cx="7620000" cy="457200"/>
          </a:xfrm>
          <a:solidFill>
            <a:srgbClr val="0000FF"/>
          </a:solidFill>
        </p:spPr>
        <p:txBody>
          <a:bodyPr/>
          <a:lstStyle/>
          <a:p>
            <a:pPr eaLnBrk="1" hangingPunct="1"/>
            <a:r>
              <a:rPr lang="en-US" sz="2800" b="1">
                <a:solidFill>
                  <a:schemeClr val="bg1"/>
                </a:solidFill>
                <a:latin typeface="Times New Roman" pitchFamily="18" charset="0"/>
              </a:rPr>
              <a:t>The Ideal Gas Law</a:t>
            </a:r>
          </a:p>
        </p:txBody>
      </p:sp>
      <p:pic>
        <p:nvPicPr>
          <p:cNvPr id="5124" name="Picture 3" descr="01_01"/>
          <p:cNvPicPr>
            <a:picLocks noChangeAspect="1" noChangeArrowheads="1"/>
          </p:cNvPicPr>
          <p:nvPr/>
        </p:nvPicPr>
        <p:blipFill>
          <a:blip r:embed="rId3" cstate="print"/>
          <a:srcRect/>
          <a:stretch>
            <a:fillRect/>
          </a:stretch>
        </p:blipFill>
        <p:spPr bwMode="auto">
          <a:xfrm>
            <a:off x="5867400" y="4097603"/>
            <a:ext cx="2667000" cy="2531797"/>
          </a:xfrm>
          <a:prstGeom prst="rect">
            <a:avLst/>
          </a:prstGeom>
          <a:noFill/>
          <a:ln w="9525">
            <a:noFill/>
            <a:miter lim="800000"/>
            <a:headEnd/>
            <a:tailEnd/>
          </a:ln>
        </p:spPr>
      </p:pic>
      <p:sp>
        <p:nvSpPr>
          <p:cNvPr id="5125" name="Rectangle 4"/>
          <p:cNvSpPr>
            <a:spLocks noChangeArrowheads="1"/>
          </p:cNvSpPr>
          <p:nvPr/>
        </p:nvSpPr>
        <p:spPr bwMode="auto">
          <a:xfrm>
            <a:off x="6705600" y="4283075"/>
            <a:ext cx="1284287" cy="396875"/>
          </a:xfrm>
          <a:prstGeom prst="rect">
            <a:avLst/>
          </a:prstGeom>
          <a:noFill/>
          <a:ln w="9525">
            <a:noFill/>
            <a:miter lim="800000"/>
            <a:headEnd/>
            <a:tailEnd/>
          </a:ln>
        </p:spPr>
        <p:txBody>
          <a:bodyPr wrap="none">
            <a:spAutoFit/>
          </a:bodyPr>
          <a:lstStyle/>
          <a:p>
            <a:r>
              <a:rPr lang="en-US" sz="2000" dirty="0">
                <a:latin typeface="Arial" charset="0"/>
              </a:rPr>
              <a:t>isotherms</a:t>
            </a:r>
          </a:p>
        </p:txBody>
      </p:sp>
      <p:sp>
        <p:nvSpPr>
          <p:cNvPr id="5126" name="Line 5"/>
          <p:cNvSpPr>
            <a:spLocks noChangeShapeType="1"/>
          </p:cNvSpPr>
          <p:nvPr/>
        </p:nvSpPr>
        <p:spPr bwMode="auto">
          <a:xfrm flipH="1">
            <a:off x="6400800" y="4572000"/>
            <a:ext cx="304800" cy="107950"/>
          </a:xfrm>
          <a:prstGeom prst="line">
            <a:avLst/>
          </a:prstGeom>
          <a:noFill/>
          <a:ln w="25400">
            <a:solidFill>
              <a:schemeClr val="tx1"/>
            </a:solidFill>
            <a:round/>
            <a:headEnd/>
            <a:tailEnd type="triangle" w="med" len="med"/>
          </a:ln>
        </p:spPr>
        <p:txBody>
          <a:bodyPr/>
          <a:lstStyle/>
          <a:p>
            <a:endParaRPr lang="en-US"/>
          </a:p>
        </p:txBody>
      </p:sp>
      <p:sp>
        <p:nvSpPr>
          <p:cNvPr id="5127" name="Rectangle 6"/>
          <p:cNvSpPr>
            <a:spLocks noChangeArrowheads="1"/>
          </p:cNvSpPr>
          <p:nvPr/>
        </p:nvSpPr>
        <p:spPr bwMode="auto">
          <a:xfrm>
            <a:off x="2895600" y="990600"/>
            <a:ext cx="5943600" cy="396875"/>
          </a:xfrm>
          <a:prstGeom prst="rect">
            <a:avLst/>
          </a:prstGeom>
          <a:noFill/>
          <a:ln w="9525">
            <a:noFill/>
            <a:miter lim="800000"/>
            <a:headEnd/>
            <a:tailEnd/>
          </a:ln>
        </p:spPr>
        <p:txBody>
          <a:bodyPr>
            <a:spAutoFit/>
          </a:bodyPr>
          <a:lstStyle/>
          <a:p>
            <a:r>
              <a:rPr lang="en-US" sz="2000" dirty="0">
                <a:latin typeface="Arial" charset="0"/>
              </a:rPr>
              <a:t>In terms of the total number of molecules, </a:t>
            </a:r>
            <a:r>
              <a:rPr lang="en-US" sz="2000" b="1" i="1" dirty="0">
                <a:latin typeface="Arial" charset="0"/>
              </a:rPr>
              <a:t>N </a:t>
            </a:r>
            <a:r>
              <a:rPr lang="en-US" sz="2000" dirty="0">
                <a:latin typeface="Arial" charset="0"/>
              </a:rPr>
              <a:t>= </a:t>
            </a:r>
            <a:r>
              <a:rPr lang="en-US" sz="2000" b="1" i="1" dirty="0" err="1">
                <a:latin typeface="Arial" charset="0"/>
              </a:rPr>
              <a:t>n</a:t>
            </a:r>
            <a:r>
              <a:rPr lang="en-US" sz="2000" b="1" i="1" dirty="0" err="1">
                <a:latin typeface="Arial" charset="0"/>
                <a:sym typeface="Symbol" pitchFamily="18" charset="2"/>
              </a:rPr>
              <a:t></a:t>
            </a:r>
            <a:r>
              <a:rPr lang="en-US" sz="2000" b="1" i="1" dirty="0" err="1">
                <a:latin typeface="Arial" charset="0"/>
              </a:rPr>
              <a:t>N</a:t>
            </a:r>
            <a:r>
              <a:rPr lang="en-US" sz="2000" b="1" i="1" baseline="-25000" dirty="0" err="1">
                <a:latin typeface="Arial" charset="0"/>
              </a:rPr>
              <a:t>A</a:t>
            </a:r>
            <a:r>
              <a:rPr lang="en-US" sz="2000" b="1" i="1" baseline="-25000" dirty="0">
                <a:latin typeface="Arial" charset="0"/>
              </a:rPr>
              <a:t> </a:t>
            </a:r>
          </a:p>
        </p:txBody>
      </p:sp>
      <p:graphicFrame>
        <p:nvGraphicFramePr>
          <p:cNvPr id="5122" name="Object 7"/>
          <p:cNvGraphicFramePr>
            <a:graphicFrameLocks noChangeAspect="1"/>
          </p:cNvGraphicFramePr>
          <p:nvPr/>
        </p:nvGraphicFramePr>
        <p:xfrm>
          <a:off x="4673600" y="1447800"/>
          <a:ext cx="2032000" cy="576263"/>
        </p:xfrm>
        <a:graphic>
          <a:graphicData uri="http://schemas.openxmlformats.org/presentationml/2006/ole">
            <mc:AlternateContent xmlns:mc="http://schemas.openxmlformats.org/markup-compatibility/2006">
              <mc:Choice xmlns:v="urn:schemas-microsoft-com:vml" Requires="v">
                <p:oleObj name="Equation" r:id="rId4" imgW="761760" imgH="215640" progId="Equation.3">
                  <p:embed/>
                </p:oleObj>
              </mc:Choice>
              <mc:Fallback>
                <p:oleObj name="Equation" r:id="rId4" imgW="761760" imgH="215640" progId="Equation.3">
                  <p:embed/>
                  <p:pic>
                    <p:nvPicPr>
                      <p:cNvPr id="5122"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3600" y="1447800"/>
                        <a:ext cx="2032000" cy="576263"/>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8" name="Rectangle 8"/>
          <p:cNvSpPr>
            <a:spLocks noChangeArrowheads="1"/>
          </p:cNvSpPr>
          <p:nvPr/>
        </p:nvSpPr>
        <p:spPr bwMode="auto">
          <a:xfrm>
            <a:off x="2362200" y="2149475"/>
            <a:ext cx="6248400" cy="822325"/>
          </a:xfrm>
          <a:prstGeom prst="rect">
            <a:avLst/>
          </a:prstGeom>
          <a:noFill/>
          <a:ln w="9525">
            <a:noFill/>
            <a:miter lim="800000"/>
            <a:headEnd/>
            <a:tailEnd/>
          </a:ln>
        </p:spPr>
        <p:txBody>
          <a:bodyPr>
            <a:spAutoFit/>
          </a:bodyPr>
          <a:lstStyle/>
          <a:p>
            <a:pPr algn="ctr">
              <a:lnSpc>
                <a:spcPct val="120000"/>
              </a:lnSpc>
            </a:pPr>
            <a:r>
              <a:rPr lang="en-US" sz="2000" dirty="0">
                <a:latin typeface="Arial" charset="0"/>
              </a:rPr>
              <a:t>the Boltzmann constant </a:t>
            </a:r>
            <a:r>
              <a:rPr lang="en-US" sz="2000" b="1" i="1" dirty="0">
                <a:latin typeface="Arial" charset="0"/>
              </a:rPr>
              <a:t>k</a:t>
            </a:r>
            <a:r>
              <a:rPr lang="en-US" sz="2000" b="1" i="1" baseline="-25000" dirty="0">
                <a:latin typeface="Arial" charset="0"/>
              </a:rPr>
              <a:t>B</a:t>
            </a:r>
            <a:r>
              <a:rPr lang="en-US" sz="2000" b="1" i="1" dirty="0">
                <a:latin typeface="Arial" charset="0"/>
              </a:rPr>
              <a:t> </a:t>
            </a:r>
            <a:r>
              <a:rPr lang="en-US" sz="2000" dirty="0">
                <a:latin typeface="Arial" charset="0"/>
              </a:rPr>
              <a:t>= </a:t>
            </a:r>
            <a:r>
              <a:rPr lang="en-US" sz="2000" b="1" i="1" dirty="0">
                <a:latin typeface="Arial" charset="0"/>
              </a:rPr>
              <a:t>R/N</a:t>
            </a:r>
            <a:r>
              <a:rPr lang="en-US" sz="2000" b="1" i="1" baseline="-25000" dirty="0">
                <a:latin typeface="Arial" charset="0"/>
              </a:rPr>
              <a:t>A </a:t>
            </a:r>
            <a:r>
              <a:rPr lang="en-US" sz="2000" b="1" dirty="0">
                <a:latin typeface="Arial" charset="0"/>
                <a:sym typeface="Symbol" pitchFamily="18" charset="2"/>
              </a:rPr>
              <a:t> 1.38 </a:t>
            </a:r>
            <a:r>
              <a:rPr lang="en-US" sz="2000" b="1" dirty="0">
                <a:latin typeface="Arial" charset="0"/>
                <a:cs typeface="Arial" charset="0"/>
                <a:sym typeface="Symbol" pitchFamily="18" charset="2"/>
              </a:rPr>
              <a:t>×</a:t>
            </a:r>
            <a:r>
              <a:rPr lang="en-US" sz="2000" b="1" dirty="0">
                <a:latin typeface="Arial" charset="0"/>
                <a:sym typeface="Symbol" pitchFamily="18" charset="2"/>
              </a:rPr>
              <a:t> 10</a:t>
            </a:r>
            <a:r>
              <a:rPr lang="en-US" sz="2000" b="1" baseline="30000" dirty="0">
                <a:latin typeface="Arial" charset="0"/>
                <a:sym typeface="Symbol" pitchFamily="18" charset="2"/>
              </a:rPr>
              <a:t>-23</a:t>
            </a:r>
            <a:r>
              <a:rPr lang="en-US" sz="2000" b="1" i="1" dirty="0">
                <a:latin typeface="Arial" charset="0"/>
                <a:sym typeface="Symbol" pitchFamily="18" charset="2"/>
              </a:rPr>
              <a:t> </a:t>
            </a:r>
            <a:r>
              <a:rPr lang="en-US" sz="2000" b="1" dirty="0">
                <a:latin typeface="Arial" charset="0"/>
                <a:sym typeface="Symbol" pitchFamily="18" charset="2"/>
              </a:rPr>
              <a:t>J/K</a:t>
            </a:r>
          </a:p>
          <a:p>
            <a:pPr algn="ctr">
              <a:lnSpc>
                <a:spcPct val="120000"/>
              </a:lnSpc>
            </a:pPr>
            <a:r>
              <a:rPr lang="en-US" sz="2000" dirty="0">
                <a:latin typeface="Arial" charset="0"/>
                <a:sym typeface="Symbol" pitchFamily="18" charset="2"/>
              </a:rPr>
              <a:t>(introduced by Planck in 1899)</a:t>
            </a:r>
            <a:r>
              <a:rPr lang="en-US" sz="2000" b="1" i="1" dirty="0">
                <a:latin typeface="Arial" charset="0"/>
                <a:sym typeface="Symbol" pitchFamily="18" charset="2"/>
              </a:rPr>
              <a:t> </a:t>
            </a:r>
          </a:p>
        </p:txBody>
      </p:sp>
      <p:sp>
        <p:nvSpPr>
          <p:cNvPr id="5129" name="Rectangle 9"/>
          <p:cNvSpPr>
            <a:spLocks noChangeArrowheads="1"/>
          </p:cNvSpPr>
          <p:nvPr/>
        </p:nvSpPr>
        <p:spPr bwMode="auto">
          <a:xfrm>
            <a:off x="152400" y="4572000"/>
            <a:ext cx="5410200" cy="1006475"/>
          </a:xfrm>
          <a:prstGeom prst="rect">
            <a:avLst/>
          </a:prstGeom>
          <a:noFill/>
          <a:ln w="9525">
            <a:noFill/>
            <a:miter lim="800000"/>
            <a:headEnd/>
            <a:tailEnd/>
          </a:ln>
        </p:spPr>
        <p:txBody>
          <a:bodyPr>
            <a:spAutoFit/>
          </a:bodyPr>
          <a:lstStyle/>
          <a:p>
            <a:pPr algn="just"/>
            <a:r>
              <a:rPr lang="en-US" sz="2000" b="1" i="1" dirty="0">
                <a:latin typeface="Arial" charset="0"/>
                <a:sym typeface="Symbol" pitchFamily="18" charset="2"/>
              </a:rPr>
              <a:t>Avogadro’s Law:</a:t>
            </a:r>
            <a:r>
              <a:rPr lang="en-US" sz="2000" dirty="0">
                <a:latin typeface="Arial" charset="0"/>
                <a:sym typeface="Symbol" pitchFamily="18" charset="2"/>
              </a:rPr>
              <a:t> </a:t>
            </a:r>
            <a:r>
              <a:rPr lang="en-US" sz="2000" dirty="0">
                <a:solidFill>
                  <a:srgbClr val="FF0000"/>
                </a:solidFill>
                <a:latin typeface="Arial" charset="0"/>
                <a:sym typeface="Symbol" pitchFamily="18" charset="2"/>
              </a:rPr>
              <a:t>equal volumes of different gases at the same </a:t>
            </a:r>
            <a:r>
              <a:rPr lang="en-US" sz="2000" b="1" i="1" dirty="0">
                <a:solidFill>
                  <a:srgbClr val="FF0000"/>
                </a:solidFill>
                <a:latin typeface="Arial" charset="0"/>
                <a:sym typeface="Symbol" pitchFamily="18" charset="2"/>
              </a:rPr>
              <a:t>P</a:t>
            </a:r>
            <a:r>
              <a:rPr lang="en-US" sz="2000" dirty="0">
                <a:solidFill>
                  <a:srgbClr val="FF0000"/>
                </a:solidFill>
                <a:latin typeface="Arial" charset="0"/>
                <a:sym typeface="Symbol" pitchFamily="18" charset="2"/>
              </a:rPr>
              <a:t> and </a:t>
            </a:r>
            <a:r>
              <a:rPr lang="en-US" sz="2000" b="1" i="1" dirty="0">
                <a:solidFill>
                  <a:srgbClr val="FF0000"/>
                </a:solidFill>
                <a:latin typeface="Arial" charset="0"/>
                <a:sym typeface="Symbol" pitchFamily="18" charset="2"/>
              </a:rPr>
              <a:t>T</a:t>
            </a:r>
            <a:r>
              <a:rPr lang="en-US" sz="2000" dirty="0">
                <a:solidFill>
                  <a:srgbClr val="FF0000"/>
                </a:solidFill>
                <a:latin typeface="Arial" charset="0"/>
                <a:sym typeface="Symbol" pitchFamily="18" charset="2"/>
              </a:rPr>
              <a:t> contain the same amount of molecules.</a:t>
            </a:r>
          </a:p>
        </p:txBody>
      </p:sp>
      <p:sp>
        <p:nvSpPr>
          <p:cNvPr id="5130" name="Rectangle 10"/>
          <p:cNvSpPr>
            <a:spLocks noChangeArrowheads="1"/>
          </p:cNvSpPr>
          <p:nvPr/>
        </p:nvSpPr>
        <p:spPr bwMode="auto">
          <a:xfrm>
            <a:off x="228600" y="5927725"/>
            <a:ext cx="5638800" cy="701675"/>
          </a:xfrm>
          <a:prstGeom prst="rect">
            <a:avLst/>
          </a:prstGeom>
          <a:noFill/>
          <a:ln w="9525">
            <a:noFill/>
            <a:miter lim="800000"/>
            <a:headEnd/>
            <a:tailEnd/>
          </a:ln>
        </p:spPr>
        <p:txBody>
          <a:bodyPr>
            <a:spAutoFit/>
          </a:bodyPr>
          <a:lstStyle/>
          <a:p>
            <a:pPr algn="just"/>
            <a:r>
              <a:rPr lang="en-US" sz="2000" dirty="0">
                <a:latin typeface="Arial" charset="0"/>
                <a:sym typeface="Symbol" pitchFamily="18" charset="2"/>
              </a:rPr>
              <a:t>The </a:t>
            </a:r>
            <a:r>
              <a:rPr lang="en-US" sz="2000" b="1" i="1" dirty="0">
                <a:latin typeface="Arial" charset="0"/>
                <a:sym typeface="Symbol" pitchFamily="18" charset="2"/>
              </a:rPr>
              <a:t>P-V</a:t>
            </a:r>
            <a:r>
              <a:rPr lang="en-US" sz="2000" dirty="0">
                <a:latin typeface="Arial" charset="0"/>
                <a:sym typeface="Symbol" pitchFamily="18" charset="2"/>
              </a:rPr>
              <a:t> diagram – the projection of the surface of the equation of state onto the </a:t>
            </a:r>
            <a:r>
              <a:rPr lang="en-US" sz="2000" b="1" i="1" dirty="0">
                <a:latin typeface="Arial" charset="0"/>
                <a:sym typeface="Symbol" pitchFamily="18" charset="2"/>
              </a:rPr>
              <a:t>P-V</a:t>
            </a:r>
            <a:r>
              <a:rPr lang="en-US" sz="2000" dirty="0">
                <a:latin typeface="Arial" charset="0"/>
                <a:sym typeface="Symbol" pitchFamily="18" charset="2"/>
              </a:rPr>
              <a:t>  plane.</a:t>
            </a:r>
          </a:p>
        </p:txBody>
      </p:sp>
      <p:sp>
        <p:nvSpPr>
          <p:cNvPr id="5132" name="Rectangle 12"/>
          <p:cNvSpPr>
            <a:spLocks noChangeArrowheads="1"/>
          </p:cNvSpPr>
          <p:nvPr/>
        </p:nvSpPr>
        <p:spPr bwMode="auto">
          <a:xfrm>
            <a:off x="228600" y="1600200"/>
            <a:ext cx="2579688" cy="396875"/>
          </a:xfrm>
          <a:prstGeom prst="rect">
            <a:avLst/>
          </a:prstGeom>
          <a:noFill/>
          <a:ln w="9525">
            <a:noFill/>
            <a:miter lim="800000"/>
            <a:headEnd/>
            <a:tailEnd/>
          </a:ln>
        </p:spPr>
        <p:txBody>
          <a:bodyPr wrap="none">
            <a:spAutoFit/>
          </a:bodyPr>
          <a:lstStyle/>
          <a:p>
            <a:r>
              <a:rPr lang="en-US" sz="2000" b="1" i="1" dirty="0">
                <a:latin typeface="Arial" charset="0"/>
              </a:rPr>
              <a:t>N</a:t>
            </a:r>
            <a:r>
              <a:rPr lang="en-US" sz="2000" b="1" i="1" baseline="-25000" dirty="0">
                <a:latin typeface="Arial" charset="0"/>
              </a:rPr>
              <a:t>A</a:t>
            </a:r>
            <a:r>
              <a:rPr lang="en-US" sz="2000" dirty="0">
                <a:latin typeface="Arial" charset="0"/>
              </a:rPr>
              <a:t> </a:t>
            </a:r>
            <a:r>
              <a:rPr lang="en-US" sz="2000" dirty="0">
                <a:latin typeface="Arial" charset="0"/>
                <a:sym typeface="Symbol" pitchFamily="18" charset="2"/>
              </a:rPr>
              <a:t> </a:t>
            </a:r>
            <a:r>
              <a:rPr lang="en-US" sz="2000" dirty="0">
                <a:latin typeface="Arial" charset="0"/>
              </a:rPr>
              <a:t>6.022045</a:t>
            </a:r>
            <a:r>
              <a:rPr lang="en-US" sz="2000" dirty="0">
                <a:latin typeface="Arial" charset="0"/>
                <a:sym typeface="Symbol" pitchFamily="18" charset="2"/>
              </a:rPr>
              <a:t> </a:t>
            </a:r>
            <a:r>
              <a:rPr lang="en-US" sz="2000" dirty="0">
                <a:latin typeface="Arial" charset="0"/>
                <a:cs typeface="Arial" charset="0"/>
                <a:sym typeface="Symbol" pitchFamily="18" charset="2"/>
              </a:rPr>
              <a:t>×</a:t>
            </a:r>
            <a:r>
              <a:rPr lang="en-US" sz="2000" dirty="0">
                <a:latin typeface="Arial" charset="0"/>
                <a:sym typeface="Symbol" pitchFamily="18" charset="2"/>
              </a:rPr>
              <a:t> </a:t>
            </a:r>
            <a:r>
              <a:rPr lang="en-US" sz="2000" dirty="0">
                <a:latin typeface="Arial" charset="0"/>
              </a:rPr>
              <a:t>10</a:t>
            </a:r>
            <a:r>
              <a:rPr lang="en-US" sz="2000" baseline="30000" dirty="0">
                <a:latin typeface="Arial" charset="0"/>
              </a:rPr>
              <a:t>23</a:t>
            </a:r>
          </a:p>
        </p:txBody>
      </p:sp>
      <p:sp>
        <p:nvSpPr>
          <p:cNvPr id="5133" name="Rectangle 13"/>
          <p:cNvSpPr>
            <a:spLocks noChangeArrowheads="1"/>
          </p:cNvSpPr>
          <p:nvPr/>
        </p:nvSpPr>
        <p:spPr bwMode="auto">
          <a:xfrm>
            <a:off x="228600" y="1143000"/>
            <a:ext cx="2584450" cy="396875"/>
          </a:xfrm>
          <a:prstGeom prst="rect">
            <a:avLst/>
          </a:prstGeom>
          <a:noFill/>
          <a:ln w="9525">
            <a:noFill/>
            <a:miter lim="800000"/>
            <a:headEnd/>
            <a:tailEnd/>
          </a:ln>
        </p:spPr>
        <p:txBody>
          <a:bodyPr wrap="none">
            <a:spAutoFit/>
          </a:bodyPr>
          <a:lstStyle/>
          <a:p>
            <a:r>
              <a:rPr lang="en-US" sz="2000" b="1" dirty="0">
                <a:latin typeface="Arial" charset="0"/>
              </a:rPr>
              <a:t>Avogadro’s number</a:t>
            </a:r>
          </a:p>
        </p:txBody>
      </p:sp>
      <p:sp>
        <p:nvSpPr>
          <p:cNvPr id="5134" name="Rectangle 14"/>
          <p:cNvSpPr>
            <a:spLocks noChangeArrowheads="1"/>
          </p:cNvSpPr>
          <p:nvPr/>
        </p:nvSpPr>
        <p:spPr bwMode="auto">
          <a:xfrm>
            <a:off x="228600" y="3108325"/>
            <a:ext cx="8305800" cy="1006475"/>
          </a:xfrm>
          <a:prstGeom prst="rect">
            <a:avLst/>
          </a:prstGeom>
          <a:noFill/>
          <a:ln w="9525">
            <a:noFill/>
            <a:miter lim="800000"/>
            <a:headEnd/>
            <a:tailEnd/>
          </a:ln>
        </p:spPr>
        <p:txBody>
          <a:bodyPr>
            <a:spAutoFit/>
          </a:bodyPr>
          <a:lstStyle/>
          <a:p>
            <a:pPr algn="just"/>
            <a:r>
              <a:rPr lang="en-US" sz="2000" dirty="0">
                <a:latin typeface="Arial" charset="0"/>
                <a:sym typeface="Symbol" pitchFamily="18" charset="2"/>
              </a:rPr>
              <a:t>The equations of state cannot be derived within the frame of thermodynamics: they can be either considered as experimental observations, or “borrowed” from statistical mechanics.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30"/>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512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5126"/>
                                        </p:tgtEl>
                                        <p:attrNameLst>
                                          <p:attrName>style.visibility</p:attrName>
                                        </p:attrNameLst>
                                      </p:cBhvr>
                                      <p:to>
                                        <p:strVal val="visible"/>
                                      </p:to>
                                    </p:set>
                                    <p:animEffect transition="in" filter="wipe(right)">
                                      <p:cBhvr>
                                        <p:cTn id="38" dur="500"/>
                                        <p:tgtEl>
                                          <p:spTgt spid="5126"/>
                                        </p:tgtEl>
                                      </p:cBhvr>
                                    </p:animEffect>
                                  </p:childTnLst>
                                </p:cTn>
                              </p:par>
                            </p:childTnLst>
                          </p:cTn>
                        </p:par>
                        <p:par>
                          <p:cTn id="39" fill="hold">
                            <p:stCondLst>
                              <p:cond delay="500"/>
                            </p:stCondLst>
                            <p:childTnLst>
                              <p:par>
                                <p:cTn id="40" presetID="1" presetClass="entr" presetSubtype="0" fill="hold" grpId="0" nodeType="afterEffect">
                                  <p:stCondLst>
                                    <p:cond delay="0"/>
                                  </p:stCondLst>
                                  <p:childTnLst>
                                    <p:set>
                                      <p:cBhvr>
                                        <p:cTn id="41" dur="1" fill="hold">
                                          <p:stCondLst>
                                            <p:cond delay="0"/>
                                          </p:stCondLst>
                                        </p:cTn>
                                        <p:tgtEl>
                                          <p:spTgt spid="5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6" grpId="0" animBg="1"/>
      <p:bldP spid="5127" grpId="0"/>
      <p:bldP spid="5128" grpId="0"/>
      <p:bldP spid="5129" grpId="0"/>
      <p:bldP spid="5130" grpId="0"/>
      <p:bldP spid="5132" grpId="0"/>
      <p:bldP spid="5133" grpId="0"/>
      <p:bldP spid="51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xfrm>
            <a:off x="685800" y="152400"/>
            <a:ext cx="7772400" cy="533400"/>
          </a:xfrm>
          <a:solidFill>
            <a:srgbClr val="0000FF"/>
          </a:solidFill>
        </p:spPr>
        <p:txBody>
          <a:bodyPr/>
          <a:lstStyle/>
          <a:p>
            <a:pPr eaLnBrk="1" hangingPunct="1"/>
            <a:r>
              <a:rPr lang="en-US" sz="2800" b="1">
                <a:solidFill>
                  <a:schemeClr val="bg1"/>
                </a:solidFill>
                <a:latin typeface="Times New Roman" pitchFamily="18" charset="0"/>
              </a:rPr>
              <a:t>The van der Waals model of real gases</a:t>
            </a:r>
          </a:p>
        </p:txBody>
      </p:sp>
      <p:graphicFrame>
        <p:nvGraphicFramePr>
          <p:cNvPr id="6146" name="Object 3"/>
          <p:cNvGraphicFramePr>
            <a:graphicFrameLocks noChangeAspect="1"/>
          </p:cNvGraphicFramePr>
          <p:nvPr>
            <p:extLst>
              <p:ext uri="{D42A27DB-BD31-4B8C-83A1-F6EECF244321}">
                <p14:modId xmlns:p14="http://schemas.microsoft.com/office/powerpoint/2010/main" val="3273435349"/>
              </p:ext>
            </p:extLst>
          </p:nvPr>
        </p:nvGraphicFramePr>
        <p:xfrm>
          <a:off x="5029200" y="4795838"/>
          <a:ext cx="3962400" cy="1106487"/>
        </p:xfrm>
        <a:graphic>
          <a:graphicData uri="http://schemas.openxmlformats.org/presentationml/2006/ole">
            <mc:AlternateContent xmlns:mc="http://schemas.openxmlformats.org/markup-compatibility/2006">
              <mc:Choice xmlns:v="urn:schemas-microsoft-com:vml" Requires="v">
                <p:oleObj name="Equation" r:id="rId3" imgW="1726920" imgH="482400" progId="Equation.3">
                  <p:embed/>
                </p:oleObj>
              </mc:Choice>
              <mc:Fallback>
                <p:oleObj name="Equation" r:id="rId3" imgW="1726920" imgH="482400" progId="Equation.3">
                  <p:embed/>
                  <p:pic>
                    <p:nvPicPr>
                      <p:cNvPr id="6146"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4795838"/>
                        <a:ext cx="3962400" cy="1106487"/>
                      </a:xfrm>
                      <a:prstGeom prst="rect">
                        <a:avLst/>
                      </a:prstGeom>
                      <a:solidFill>
                        <a:schemeClr val="accent1">
                          <a:alpha val="50000"/>
                        </a:schemeClr>
                      </a:solidFill>
                      <a:ln w="9525">
                        <a:solidFill>
                          <a:schemeClr val="tx1"/>
                        </a:solidFill>
                        <a:miter lim="800000"/>
                        <a:headEnd/>
                        <a:tailEnd/>
                      </a:ln>
                    </p:spPr>
                  </p:pic>
                </p:oleObj>
              </mc:Fallback>
            </mc:AlternateContent>
          </a:graphicData>
        </a:graphic>
      </p:graphicFrame>
      <p:sp>
        <p:nvSpPr>
          <p:cNvPr id="6150" name="Rectangle 4"/>
          <p:cNvSpPr>
            <a:spLocks noChangeArrowheads="1"/>
          </p:cNvSpPr>
          <p:nvPr/>
        </p:nvSpPr>
        <p:spPr bwMode="auto">
          <a:xfrm>
            <a:off x="228600" y="762000"/>
            <a:ext cx="8229600" cy="968375"/>
          </a:xfrm>
          <a:prstGeom prst="rect">
            <a:avLst/>
          </a:prstGeom>
          <a:noFill/>
          <a:ln w="9525">
            <a:noFill/>
            <a:miter lim="800000"/>
            <a:headEnd/>
            <a:tailEnd/>
          </a:ln>
        </p:spPr>
        <p:txBody>
          <a:bodyPr>
            <a:spAutoFit/>
          </a:bodyPr>
          <a:lstStyle/>
          <a:p>
            <a:pPr>
              <a:lnSpc>
                <a:spcPct val="120000"/>
              </a:lnSpc>
            </a:pPr>
            <a:r>
              <a:rPr lang="en-US" sz="2400">
                <a:latin typeface="Arial" charset="0"/>
              </a:rPr>
              <a:t>For real gases – both quantitative and qualitative deviations from the ideal gas model</a:t>
            </a:r>
          </a:p>
        </p:txBody>
      </p:sp>
      <p:sp>
        <p:nvSpPr>
          <p:cNvPr id="6151" name="Text Box 5"/>
          <p:cNvSpPr txBox="1">
            <a:spLocks noChangeArrowheads="1"/>
          </p:cNvSpPr>
          <p:nvPr/>
        </p:nvSpPr>
        <p:spPr bwMode="auto">
          <a:xfrm>
            <a:off x="6815138" y="3433763"/>
            <a:ext cx="282575" cy="396875"/>
          </a:xfrm>
          <a:prstGeom prst="rect">
            <a:avLst/>
          </a:prstGeom>
          <a:solidFill>
            <a:schemeClr val="bg1"/>
          </a:solidFill>
          <a:ln w="9525">
            <a:noFill/>
            <a:miter lim="800000"/>
            <a:headEnd/>
            <a:tailEnd/>
          </a:ln>
        </p:spPr>
        <p:txBody>
          <a:bodyPr wrap="none">
            <a:spAutoFit/>
          </a:bodyPr>
          <a:lstStyle/>
          <a:p>
            <a:r>
              <a:rPr lang="en-US" sz="2000" b="1" i="1">
                <a:latin typeface="Arial" charset="0"/>
              </a:rPr>
              <a:t>r</a:t>
            </a:r>
          </a:p>
        </p:txBody>
      </p:sp>
      <p:sp>
        <p:nvSpPr>
          <p:cNvPr id="6152" name="Text Box 6"/>
          <p:cNvSpPr txBox="1">
            <a:spLocks noChangeArrowheads="1"/>
          </p:cNvSpPr>
          <p:nvPr/>
        </p:nvSpPr>
        <p:spPr bwMode="auto">
          <a:xfrm>
            <a:off x="4567238" y="1676400"/>
            <a:ext cx="635000" cy="396875"/>
          </a:xfrm>
          <a:prstGeom prst="rect">
            <a:avLst/>
          </a:prstGeom>
          <a:noFill/>
          <a:ln w="9525">
            <a:noFill/>
            <a:miter lim="800000"/>
            <a:headEnd/>
            <a:tailEnd/>
          </a:ln>
        </p:spPr>
        <p:txBody>
          <a:bodyPr wrap="none">
            <a:spAutoFit/>
          </a:bodyPr>
          <a:lstStyle/>
          <a:p>
            <a:r>
              <a:rPr lang="en-US" sz="2000" b="1" i="1">
                <a:latin typeface="Arial" charset="0"/>
              </a:rPr>
              <a:t>U</a:t>
            </a:r>
            <a:r>
              <a:rPr lang="en-US" sz="2000" b="1">
                <a:latin typeface="Arial" charset="0"/>
              </a:rPr>
              <a:t>(</a:t>
            </a:r>
            <a:r>
              <a:rPr lang="en-US" sz="2000" b="1" i="1">
                <a:latin typeface="Arial" charset="0"/>
              </a:rPr>
              <a:t>r</a:t>
            </a:r>
            <a:r>
              <a:rPr lang="en-US" sz="2000" b="1">
                <a:latin typeface="Arial" charset="0"/>
              </a:rPr>
              <a:t>)</a:t>
            </a:r>
          </a:p>
        </p:txBody>
      </p:sp>
      <p:sp>
        <p:nvSpPr>
          <p:cNvPr id="6153" name="Line 7"/>
          <p:cNvSpPr>
            <a:spLocks noChangeShapeType="1"/>
          </p:cNvSpPr>
          <p:nvPr/>
        </p:nvSpPr>
        <p:spPr bwMode="auto">
          <a:xfrm>
            <a:off x="7467600" y="2895600"/>
            <a:ext cx="228600" cy="762000"/>
          </a:xfrm>
          <a:prstGeom prst="line">
            <a:avLst/>
          </a:prstGeom>
          <a:noFill/>
          <a:ln w="38100">
            <a:solidFill>
              <a:srgbClr val="0000FF"/>
            </a:solidFill>
            <a:round/>
            <a:headEnd type="triangle" w="med" len="med"/>
            <a:tailEnd/>
          </a:ln>
        </p:spPr>
        <p:txBody>
          <a:bodyPr/>
          <a:lstStyle/>
          <a:p>
            <a:endParaRPr lang="en-US"/>
          </a:p>
        </p:txBody>
      </p:sp>
      <p:sp>
        <p:nvSpPr>
          <p:cNvPr id="6154" name="Rectangle 8"/>
          <p:cNvSpPr>
            <a:spLocks noChangeArrowheads="1"/>
          </p:cNvSpPr>
          <p:nvPr/>
        </p:nvSpPr>
        <p:spPr bwMode="auto">
          <a:xfrm>
            <a:off x="6324600" y="3733800"/>
            <a:ext cx="2690813" cy="822325"/>
          </a:xfrm>
          <a:prstGeom prst="rect">
            <a:avLst/>
          </a:prstGeom>
          <a:noFill/>
          <a:ln w="9525">
            <a:noFill/>
            <a:miter lim="800000"/>
            <a:headEnd/>
            <a:tailEnd/>
          </a:ln>
        </p:spPr>
        <p:txBody>
          <a:bodyPr>
            <a:spAutoFit/>
          </a:bodyPr>
          <a:lstStyle/>
          <a:p>
            <a:pPr algn="ctr"/>
            <a:r>
              <a:rPr lang="en-US" sz="2400" dirty="0">
                <a:latin typeface="Arial" charset="0"/>
              </a:rPr>
              <a:t>van der Waals</a:t>
            </a:r>
          </a:p>
          <a:p>
            <a:pPr algn="ctr"/>
            <a:r>
              <a:rPr lang="en-US" sz="2400" dirty="0">
                <a:latin typeface="Arial" charset="0"/>
              </a:rPr>
              <a:t>attraction</a:t>
            </a:r>
          </a:p>
        </p:txBody>
      </p:sp>
      <p:sp>
        <p:nvSpPr>
          <p:cNvPr id="6155" name="Line 9"/>
          <p:cNvSpPr>
            <a:spLocks noChangeShapeType="1"/>
          </p:cNvSpPr>
          <p:nvPr/>
        </p:nvSpPr>
        <p:spPr bwMode="auto">
          <a:xfrm>
            <a:off x="5410200" y="2686050"/>
            <a:ext cx="3124200" cy="0"/>
          </a:xfrm>
          <a:prstGeom prst="line">
            <a:avLst/>
          </a:prstGeom>
          <a:noFill/>
          <a:ln w="9525">
            <a:solidFill>
              <a:schemeClr val="tx1"/>
            </a:solidFill>
            <a:round/>
            <a:headEnd/>
            <a:tailEnd/>
          </a:ln>
        </p:spPr>
        <p:txBody>
          <a:bodyPr/>
          <a:lstStyle/>
          <a:p>
            <a:endParaRPr lang="en-US"/>
          </a:p>
        </p:txBody>
      </p:sp>
      <p:sp>
        <p:nvSpPr>
          <p:cNvPr id="6156" name="Rectangle 10"/>
          <p:cNvSpPr>
            <a:spLocks noChangeArrowheads="1"/>
          </p:cNvSpPr>
          <p:nvPr/>
        </p:nvSpPr>
        <p:spPr bwMode="auto">
          <a:xfrm>
            <a:off x="762000" y="4041775"/>
            <a:ext cx="1314450" cy="454025"/>
          </a:xfrm>
          <a:prstGeom prst="rect">
            <a:avLst/>
          </a:prstGeom>
          <a:noFill/>
          <a:ln w="12700">
            <a:noFill/>
            <a:miter lim="800000"/>
            <a:headEnd/>
            <a:tailEnd/>
          </a:ln>
        </p:spPr>
        <p:txBody>
          <a:bodyPr wrap="none" lIns="90488" tIns="44450" rIns="90488" bIns="44450">
            <a:spAutoFit/>
          </a:bodyPr>
          <a:lstStyle/>
          <a:p>
            <a:pPr eaLnBrk="0" hangingPunct="0"/>
            <a:r>
              <a:rPr lang="en-US" sz="2400" dirty="0">
                <a:solidFill>
                  <a:schemeClr val="accent2"/>
                </a:solidFill>
              </a:rPr>
              <a:t>repulsion</a:t>
            </a:r>
          </a:p>
        </p:txBody>
      </p:sp>
      <p:sp>
        <p:nvSpPr>
          <p:cNvPr id="6157" name="Rectangle 11"/>
          <p:cNvSpPr>
            <a:spLocks noChangeArrowheads="1"/>
          </p:cNvSpPr>
          <p:nvPr/>
        </p:nvSpPr>
        <p:spPr bwMode="auto">
          <a:xfrm>
            <a:off x="838200" y="5260975"/>
            <a:ext cx="1328738" cy="454025"/>
          </a:xfrm>
          <a:prstGeom prst="rect">
            <a:avLst/>
          </a:prstGeom>
          <a:noFill/>
          <a:ln w="12700">
            <a:noFill/>
            <a:miter lim="800000"/>
            <a:headEnd/>
            <a:tailEnd/>
          </a:ln>
        </p:spPr>
        <p:txBody>
          <a:bodyPr wrap="none" lIns="90488" tIns="44450" rIns="90488" bIns="44450">
            <a:spAutoFit/>
          </a:bodyPr>
          <a:lstStyle/>
          <a:p>
            <a:pPr eaLnBrk="0" hangingPunct="0"/>
            <a:r>
              <a:rPr lang="en-US" sz="2400" dirty="0">
                <a:solidFill>
                  <a:schemeClr val="accent2"/>
                </a:solidFill>
              </a:rPr>
              <a:t>attraction</a:t>
            </a:r>
          </a:p>
        </p:txBody>
      </p:sp>
      <p:grpSp>
        <p:nvGrpSpPr>
          <p:cNvPr id="6158" name="Group 12"/>
          <p:cNvGrpSpPr>
            <a:grpSpLocks/>
          </p:cNvGrpSpPr>
          <p:nvPr/>
        </p:nvGrpSpPr>
        <p:grpSpPr bwMode="auto">
          <a:xfrm>
            <a:off x="685800" y="4803775"/>
            <a:ext cx="1581150" cy="474663"/>
            <a:chOff x="305" y="3264"/>
            <a:chExt cx="996" cy="299"/>
          </a:xfrm>
        </p:grpSpPr>
        <p:sp>
          <p:nvSpPr>
            <p:cNvPr id="6168" name="Oval 13"/>
            <p:cNvSpPr>
              <a:spLocks noChangeArrowheads="1"/>
            </p:cNvSpPr>
            <p:nvPr/>
          </p:nvSpPr>
          <p:spPr bwMode="auto">
            <a:xfrm>
              <a:off x="305" y="3269"/>
              <a:ext cx="294" cy="294"/>
            </a:xfrm>
            <a:prstGeom prst="ellipse">
              <a:avLst/>
            </a:prstGeom>
            <a:gradFill rotWithShape="0">
              <a:gsLst>
                <a:gs pos="0">
                  <a:srgbClr val="CDD8FA"/>
                </a:gs>
                <a:gs pos="100000">
                  <a:srgbClr val="063DE8"/>
                </a:gs>
              </a:gsLst>
              <a:path path="shape">
                <a:fillToRect l="50000" t="50000" r="50000" b="50000"/>
              </a:path>
            </a:gradFill>
            <a:ln w="12700">
              <a:solidFill>
                <a:schemeClr val="tx1"/>
              </a:solidFill>
              <a:round/>
              <a:headEnd/>
              <a:tailEnd/>
            </a:ln>
          </p:spPr>
          <p:txBody>
            <a:bodyPr wrap="none" anchor="ctr"/>
            <a:lstStyle/>
            <a:p>
              <a:endParaRPr lang="en-US"/>
            </a:p>
          </p:txBody>
        </p:sp>
        <p:sp>
          <p:nvSpPr>
            <p:cNvPr id="6169" name="AutoShape 14"/>
            <p:cNvSpPr>
              <a:spLocks noChangeArrowheads="1"/>
            </p:cNvSpPr>
            <p:nvPr/>
          </p:nvSpPr>
          <p:spPr bwMode="auto">
            <a:xfrm>
              <a:off x="633" y="3366"/>
              <a:ext cx="142" cy="99"/>
            </a:xfrm>
            <a:prstGeom prst="rightArrow">
              <a:avLst>
                <a:gd name="adj1" fmla="val 50000"/>
                <a:gd name="adj2" fmla="val 71724"/>
              </a:avLst>
            </a:prstGeom>
            <a:solidFill>
              <a:schemeClr val="bg2"/>
            </a:solidFill>
            <a:ln w="12700">
              <a:solidFill>
                <a:schemeClr val="tx1"/>
              </a:solidFill>
              <a:miter lim="800000"/>
              <a:headEnd/>
              <a:tailEnd/>
            </a:ln>
          </p:spPr>
          <p:txBody>
            <a:bodyPr wrap="none" anchor="ctr"/>
            <a:lstStyle/>
            <a:p>
              <a:endParaRPr lang="en-US"/>
            </a:p>
          </p:txBody>
        </p:sp>
        <p:sp>
          <p:nvSpPr>
            <p:cNvPr id="6170" name="Oval 15"/>
            <p:cNvSpPr>
              <a:spLocks noChangeArrowheads="1"/>
            </p:cNvSpPr>
            <p:nvPr/>
          </p:nvSpPr>
          <p:spPr bwMode="auto">
            <a:xfrm>
              <a:off x="1007" y="3264"/>
              <a:ext cx="294" cy="294"/>
            </a:xfrm>
            <a:prstGeom prst="ellipse">
              <a:avLst/>
            </a:prstGeom>
            <a:gradFill rotWithShape="0">
              <a:gsLst>
                <a:gs pos="0">
                  <a:srgbClr val="CDD8FA"/>
                </a:gs>
                <a:gs pos="100000">
                  <a:srgbClr val="063DE8"/>
                </a:gs>
              </a:gsLst>
              <a:path path="shape">
                <a:fillToRect l="50000" t="50000" r="50000" b="50000"/>
              </a:path>
            </a:gradFill>
            <a:ln w="12700">
              <a:solidFill>
                <a:schemeClr val="tx1"/>
              </a:solidFill>
              <a:round/>
              <a:headEnd/>
              <a:tailEnd/>
            </a:ln>
          </p:spPr>
          <p:txBody>
            <a:bodyPr wrap="none" anchor="ctr"/>
            <a:lstStyle/>
            <a:p>
              <a:endParaRPr lang="en-US"/>
            </a:p>
          </p:txBody>
        </p:sp>
        <p:sp>
          <p:nvSpPr>
            <p:cNvPr id="6171" name="AutoShape 16"/>
            <p:cNvSpPr>
              <a:spLocks noChangeArrowheads="1"/>
            </p:cNvSpPr>
            <p:nvPr/>
          </p:nvSpPr>
          <p:spPr bwMode="auto">
            <a:xfrm flipH="1">
              <a:off x="831" y="3361"/>
              <a:ext cx="142" cy="99"/>
            </a:xfrm>
            <a:prstGeom prst="rightArrow">
              <a:avLst>
                <a:gd name="adj1" fmla="val 50000"/>
                <a:gd name="adj2" fmla="val 71724"/>
              </a:avLst>
            </a:prstGeom>
            <a:solidFill>
              <a:schemeClr val="bg2"/>
            </a:solidFill>
            <a:ln w="12700">
              <a:solidFill>
                <a:schemeClr val="tx1"/>
              </a:solidFill>
              <a:miter lim="800000"/>
              <a:headEnd/>
              <a:tailEnd/>
            </a:ln>
          </p:spPr>
          <p:txBody>
            <a:bodyPr wrap="none" anchor="ctr"/>
            <a:lstStyle/>
            <a:p>
              <a:endParaRPr lang="en-US"/>
            </a:p>
          </p:txBody>
        </p:sp>
      </p:grpSp>
      <p:grpSp>
        <p:nvGrpSpPr>
          <p:cNvPr id="6159" name="Group 17"/>
          <p:cNvGrpSpPr>
            <a:grpSpLocks/>
          </p:cNvGrpSpPr>
          <p:nvPr/>
        </p:nvGrpSpPr>
        <p:grpSpPr bwMode="auto">
          <a:xfrm>
            <a:off x="644525" y="3584575"/>
            <a:ext cx="1568450" cy="469900"/>
            <a:chOff x="258" y="2284"/>
            <a:chExt cx="988" cy="296"/>
          </a:xfrm>
        </p:grpSpPr>
        <p:sp>
          <p:nvSpPr>
            <p:cNvPr id="6164" name="Oval 18"/>
            <p:cNvSpPr>
              <a:spLocks noChangeArrowheads="1"/>
            </p:cNvSpPr>
            <p:nvPr/>
          </p:nvSpPr>
          <p:spPr bwMode="auto">
            <a:xfrm>
              <a:off x="762" y="2284"/>
              <a:ext cx="294" cy="294"/>
            </a:xfrm>
            <a:prstGeom prst="ellipse">
              <a:avLst/>
            </a:prstGeom>
            <a:gradFill rotWithShape="0">
              <a:gsLst>
                <a:gs pos="0">
                  <a:srgbClr val="CDD8FA"/>
                </a:gs>
                <a:gs pos="100000">
                  <a:srgbClr val="063DE8"/>
                </a:gs>
              </a:gsLst>
              <a:path path="shape">
                <a:fillToRect l="50000" t="50000" r="50000" b="50000"/>
              </a:path>
            </a:gradFill>
            <a:ln w="12700">
              <a:solidFill>
                <a:schemeClr val="tx1"/>
              </a:solidFill>
              <a:round/>
              <a:headEnd/>
              <a:tailEnd/>
            </a:ln>
          </p:spPr>
          <p:txBody>
            <a:bodyPr wrap="none" anchor="ctr"/>
            <a:lstStyle/>
            <a:p>
              <a:endParaRPr lang="en-US"/>
            </a:p>
          </p:txBody>
        </p:sp>
        <p:sp>
          <p:nvSpPr>
            <p:cNvPr id="6165" name="AutoShape 19"/>
            <p:cNvSpPr>
              <a:spLocks noChangeArrowheads="1"/>
            </p:cNvSpPr>
            <p:nvPr/>
          </p:nvSpPr>
          <p:spPr bwMode="auto">
            <a:xfrm>
              <a:off x="1104" y="2381"/>
              <a:ext cx="142" cy="99"/>
            </a:xfrm>
            <a:prstGeom prst="rightArrow">
              <a:avLst>
                <a:gd name="adj1" fmla="val 50000"/>
                <a:gd name="adj2" fmla="val 71724"/>
              </a:avLst>
            </a:prstGeom>
            <a:solidFill>
              <a:schemeClr val="bg2"/>
            </a:solidFill>
            <a:ln w="12700">
              <a:solidFill>
                <a:schemeClr val="tx1"/>
              </a:solidFill>
              <a:miter lim="800000"/>
              <a:headEnd/>
              <a:tailEnd/>
            </a:ln>
          </p:spPr>
          <p:txBody>
            <a:bodyPr wrap="none" anchor="ctr"/>
            <a:lstStyle/>
            <a:p>
              <a:endParaRPr lang="en-US"/>
            </a:p>
          </p:txBody>
        </p:sp>
        <p:sp>
          <p:nvSpPr>
            <p:cNvPr id="6166" name="Oval 20"/>
            <p:cNvSpPr>
              <a:spLocks noChangeArrowheads="1"/>
            </p:cNvSpPr>
            <p:nvPr/>
          </p:nvSpPr>
          <p:spPr bwMode="auto">
            <a:xfrm>
              <a:off x="448" y="2286"/>
              <a:ext cx="294" cy="294"/>
            </a:xfrm>
            <a:prstGeom prst="ellipse">
              <a:avLst/>
            </a:prstGeom>
            <a:gradFill rotWithShape="0">
              <a:gsLst>
                <a:gs pos="0">
                  <a:srgbClr val="B4C4F8"/>
                </a:gs>
                <a:gs pos="100000">
                  <a:srgbClr val="063DE8"/>
                </a:gs>
              </a:gsLst>
              <a:path path="shape">
                <a:fillToRect l="50000" t="50000" r="50000" b="50000"/>
              </a:path>
            </a:gradFill>
            <a:ln w="12700">
              <a:solidFill>
                <a:schemeClr val="tx1"/>
              </a:solidFill>
              <a:round/>
              <a:headEnd/>
              <a:tailEnd/>
            </a:ln>
          </p:spPr>
          <p:txBody>
            <a:bodyPr wrap="none" anchor="ctr"/>
            <a:lstStyle/>
            <a:p>
              <a:endParaRPr lang="en-US"/>
            </a:p>
          </p:txBody>
        </p:sp>
        <p:sp>
          <p:nvSpPr>
            <p:cNvPr id="6167" name="AutoShape 21"/>
            <p:cNvSpPr>
              <a:spLocks noChangeArrowheads="1"/>
            </p:cNvSpPr>
            <p:nvPr/>
          </p:nvSpPr>
          <p:spPr bwMode="auto">
            <a:xfrm flipH="1">
              <a:off x="258" y="2383"/>
              <a:ext cx="142" cy="99"/>
            </a:xfrm>
            <a:prstGeom prst="rightArrow">
              <a:avLst>
                <a:gd name="adj1" fmla="val 50000"/>
                <a:gd name="adj2" fmla="val 71724"/>
              </a:avLst>
            </a:prstGeom>
            <a:solidFill>
              <a:schemeClr val="bg2"/>
            </a:solidFill>
            <a:ln w="12700">
              <a:solidFill>
                <a:schemeClr val="tx1"/>
              </a:solidFill>
              <a:miter lim="800000"/>
              <a:headEnd/>
              <a:tailEnd/>
            </a:ln>
          </p:spPr>
          <p:txBody>
            <a:bodyPr wrap="none" anchor="ctr"/>
            <a:lstStyle/>
            <a:p>
              <a:endParaRPr lang="en-US"/>
            </a:p>
          </p:txBody>
        </p:sp>
      </p:grpSp>
      <p:graphicFrame>
        <p:nvGraphicFramePr>
          <p:cNvPr id="6147" name="Object 22"/>
          <p:cNvGraphicFramePr>
            <a:graphicFrameLocks noChangeAspect="1"/>
          </p:cNvGraphicFramePr>
          <p:nvPr/>
        </p:nvGraphicFramePr>
        <p:xfrm>
          <a:off x="2667000" y="3584575"/>
          <a:ext cx="1905000" cy="557213"/>
        </p:xfrm>
        <a:graphic>
          <a:graphicData uri="http://schemas.openxmlformats.org/presentationml/2006/ole">
            <mc:AlternateContent xmlns:mc="http://schemas.openxmlformats.org/markup-compatibility/2006">
              <mc:Choice xmlns:v="urn:schemas-microsoft-com:vml" Requires="v">
                <p:oleObj name="Equation" r:id="rId5" imgW="825480" imgH="241200" progId="Equation.3">
                  <p:embed/>
                </p:oleObj>
              </mc:Choice>
              <mc:Fallback>
                <p:oleObj name="Equation" r:id="rId5" imgW="825480" imgH="241200" progId="Equation.3">
                  <p:embed/>
                  <p:pic>
                    <p:nvPicPr>
                      <p:cNvPr id="6147" name="Object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3584575"/>
                        <a:ext cx="1905000"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48" name="Object 23"/>
          <p:cNvGraphicFramePr>
            <a:graphicFrameLocks noChangeAspect="1"/>
          </p:cNvGraphicFramePr>
          <p:nvPr/>
        </p:nvGraphicFramePr>
        <p:xfrm>
          <a:off x="2551113" y="4522788"/>
          <a:ext cx="2138362" cy="968375"/>
        </p:xfrm>
        <a:graphic>
          <a:graphicData uri="http://schemas.openxmlformats.org/presentationml/2006/ole">
            <mc:AlternateContent xmlns:mc="http://schemas.openxmlformats.org/markup-compatibility/2006">
              <mc:Choice xmlns:v="urn:schemas-microsoft-com:vml" Requires="v">
                <p:oleObj name="Equation" r:id="rId7" imgW="927000" imgH="419040" progId="Equation.3">
                  <p:embed/>
                </p:oleObj>
              </mc:Choice>
              <mc:Fallback>
                <p:oleObj name="Equation" r:id="rId7" imgW="927000" imgH="419040" progId="Equation.3">
                  <p:embed/>
                  <p:pic>
                    <p:nvPicPr>
                      <p:cNvPr id="6148" name="Object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1113" y="4522788"/>
                        <a:ext cx="2138362"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160" name="Rectangle 24"/>
          <p:cNvSpPr>
            <a:spLocks noChangeArrowheads="1"/>
          </p:cNvSpPr>
          <p:nvPr/>
        </p:nvSpPr>
        <p:spPr bwMode="auto">
          <a:xfrm>
            <a:off x="228600" y="2073275"/>
            <a:ext cx="4191000" cy="822325"/>
          </a:xfrm>
          <a:prstGeom prst="rect">
            <a:avLst/>
          </a:prstGeom>
          <a:noFill/>
          <a:ln w="9525">
            <a:noFill/>
            <a:miter lim="800000"/>
            <a:headEnd/>
            <a:tailEnd/>
          </a:ln>
        </p:spPr>
        <p:txBody>
          <a:bodyPr>
            <a:spAutoFit/>
          </a:bodyPr>
          <a:lstStyle/>
          <a:p>
            <a:pPr>
              <a:spcBef>
                <a:spcPct val="50000"/>
              </a:spcBef>
            </a:pPr>
            <a:r>
              <a:rPr lang="en-US" sz="2400" dirty="0">
                <a:latin typeface="Arial" charset="0"/>
              </a:rPr>
              <a:t>Electric interactions between </a:t>
            </a:r>
          </a:p>
          <a:p>
            <a:r>
              <a:rPr lang="en-US" sz="2400" dirty="0">
                <a:latin typeface="Arial" charset="0"/>
              </a:rPr>
              <a:t>electro-neutral molecules :</a:t>
            </a:r>
          </a:p>
        </p:txBody>
      </p:sp>
      <p:sp>
        <p:nvSpPr>
          <p:cNvPr id="6161" name="Rectangle 25"/>
          <p:cNvSpPr>
            <a:spLocks noChangeArrowheads="1"/>
          </p:cNvSpPr>
          <p:nvPr/>
        </p:nvSpPr>
        <p:spPr bwMode="auto">
          <a:xfrm>
            <a:off x="1981200" y="6324600"/>
            <a:ext cx="7013575" cy="457200"/>
          </a:xfrm>
          <a:prstGeom prst="rect">
            <a:avLst/>
          </a:prstGeom>
          <a:noFill/>
          <a:ln w="9525">
            <a:noFill/>
            <a:miter lim="800000"/>
            <a:headEnd/>
            <a:tailEnd/>
          </a:ln>
        </p:spPr>
        <p:txBody>
          <a:bodyPr wrap="none">
            <a:spAutoFit/>
          </a:bodyPr>
          <a:lstStyle/>
          <a:p>
            <a:r>
              <a:rPr lang="en-US" sz="2400" dirty="0">
                <a:latin typeface="Arial" charset="0"/>
              </a:rPr>
              <a:t>The van der Waals equation of state for real gases</a:t>
            </a:r>
          </a:p>
        </p:txBody>
      </p:sp>
      <p:sp>
        <p:nvSpPr>
          <p:cNvPr id="6162" name="Line 26"/>
          <p:cNvSpPr>
            <a:spLocks noChangeShapeType="1"/>
          </p:cNvSpPr>
          <p:nvPr/>
        </p:nvSpPr>
        <p:spPr bwMode="auto">
          <a:xfrm flipH="1" flipV="1">
            <a:off x="6934200" y="5943600"/>
            <a:ext cx="0" cy="381000"/>
          </a:xfrm>
          <a:prstGeom prst="line">
            <a:avLst/>
          </a:prstGeom>
          <a:noFill/>
          <a:ln w="38100">
            <a:solidFill>
              <a:srgbClr val="0000FF"/>
            </a:solidFill>
            <a:round/>
            <a:headEnd/>
            <a:tailEnd type="triangle" w="med" len="med"/>
          </a:ln>
        </p:spPr>
        <p:txBody>
          <a:bodyPr/>
          <a:lstStyle/>
          <a:p>
            <a:endParaRPr lang="en-US"/>
          </a:p>
        </p:txBody>
      </p:sp>
      <p:pic>
        <p:nvPicPr>
          <p:cNvPr id="6163" name="Picture 27"/>
          <p:cNvPicPr>
            <a:picLocks noChangeArrowheads="1"/>
          </p:cNvPicPr>
          <p:nvPr/>
        </p:nvPicPr>
        <p:blipFill>
          <a:blip r:embed="rId9" cstate="print"/>
          <a:srcRect l="6250" b="6897"/>
          <a:stretch>
            <a:fillRect/>
          </a:stretch>
        </p:blipFill>
        <p:spPr bwMode="auto">
          <a:xfrm>
            <a:off x="5257800" y="1600200"/>
            <a:ext cx="3429000" cy="2057400"/>
          </a:xfrm>
          <a:prstGeom prst="rect">
            <a:avLst/>
          </a:prstGeom>
          <a:noFill/>
          <a:ln w="12700">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5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5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6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15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1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161"/>
                                        </p:tgtEl>
                                        <p:attrNameLst>
                                          <p:attrName>style.visibility</p:attrName>
                                        </p:attrNameLst>
                                      </p:cBhvr>
                                      <p:to>
                                        <p:strVal val="visible"/>
                                      </p:to>
                                    </p:set>
                                  </p:childTnLst>
                                </p:cTn>
                              </p:par>
                            </p:childTnLst>
                          </p:cTn>
                        </p:par>
                        <p:par>
                          <p:cTn id="41" fill="hold">
                            <p:stCondLst>
                              <p:cond delay="0"/>
                            </p:stCondLst>
                            <p:childTnLst>
                              <p:par>
                                <p:cTn id="42" presetID="22" presetClass="entr" presetSubtype="4" fill="hold" grpId="0" nodeType="afterEffect">
                                  <p:stCondLst>
                                    <p:cond delay="0"/>
                                  </p:stCondLst>
                                  <p:childTnLst>
                                    <p:set>
                                      <p:cBhvr>
                                        <p:cTn id="43" dur="1" fill="hold">
                                          <p:stCondLst>
                                            <p:cond delay="0"/>
                                          </p:stCondLst>
                                        </p:cTn>
                                        <p:tgtEl>
                                          <p:spTgt spid="6162"/>
                                        </p:tgtEl>
                                        <p:attrNameLst>
                                          <p:attrName>style.visibility</p:attrName>
                                        </p:attrNameLst>
                                      </p:cBhvr>
                                      <p:to>
                                        <p:strVal val="visible"/>
                                      </p:to>
                                    </p:set>
                                    <p:animEffect transition="in" filter="wipe(down)">
                                      <p:cBhvr>
                                        <p:cTn id="44" dur="500"/>
                                        <p:tgtEl>
                                          <p:spTgt spid="6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p:bldP spid="6156" grpId="0"/>
      <p:bldP spid="6157" grpId="0"/>
      <p:bldP spid="6160" grpId="0"/>
      <p:bldP spid="6161" grpId="0"/>
      <p:bldP spid="616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228600"/>
            <a:ext cx="7772400" cy="457200"/>
          </a:xfrm>
          <a:solidFill>
            <a:srgbClr val="0000FF"/>
          </a:solidFill>
        </p:spPr>
        <p:txBody>
          <a:bodyPr/>
          <a:lstStyle/>
          <a:p>
            <a:pPr eaLnBrk="1" hangingPunct="1"/>
            <a:r>
              <a:rPr lang="en-US" sz="2800" b="1">
                <a:solidFill>
                  <a:schemeClr val="bg1"/>
                </a:solidFill>
                <a:latin typeface="Times New Roman" pitchFamily="18" charset="0"/>
              </a:rPr>
              <a:t>Connection between </a:t>
            </a:r>
            <a:r>
              <a:rPr lang="en-US" sz="2800" b="1" i="1">
                <a:solidFill>
                  <a:schemeClr val="bg1"/>
                </a:solidFill>
                <a:latin typeface="Times New Roman" pitchFamily="18" charset="0"/>
              </a:rPr>
              <a:t>K</a:t>
            </a:r>
            <a:r>
              <a:rPr lang="en-US" sz="2800" b="1" baseline="-25000">
                <a:solidFill>
                  <a:schemeClr val="bg1"/>
                </a:solidFill>
                <a:latin typeface="Times New Roman" pitchFamily="18" charset="0"/>
              </a:rPr>
              <a:t>tr</a:t>
            </a:r>
            <a:r>
              <a:rPr lang="en-US" sz="2800" b="1">
                <a:solidFill>
                  <a:schemeClr val="bg1"/>
                </a:solidFill>
                <a:latin typeface="Times New Roman" pitchFamily="18" charset="0"/>
              </a:rPr>
              <a:t> and </a:t>
            </a:r>
            <a:r>
              <a:rPr lang="en-US" sz="2800" b="1" i="1">
                <a:solidFill>
                  <a:schemeClr val="bg1"/>
                </a:solidFill>
                <a:latin typeface="Times New Roman" pitchFamily="18" charset="0"/>
              </a:rPr>
              <a:t>T</a:t>
            </a:r>
            <a:r>
              <a:rPr lang="en-US" sz="2800" b="1">
                <a:solidFill>
                  <a:schemeClr val="bg1"/>
                </a:solidFill>
                <a:latin typeface="Times New Roman" pitchFamily="18" charset="0"/>
              </a:rPr>
              <a:t>  for Ideal Gases</a:t>
            </a:r>
          </a:p>
        </p:txBody>
      </p:sp>
      <p:sp>
        <p:nvSpPr>
          <p:cNvPr id="7173" name="Rectangle 3"/>
          <p:cNvSpPr>
            <a:spLocks noChangeArrowheads="1"/>
          </p:cNvSpPr>
          <p:nvPr/>
        </p:nvSpPr>
        <p:spPr bwMode="auto">
          <a:xfrm>
            <a:off x="609600" y="990600"/>
            <a:ext cx="7924800" cy="457200"/>
          </a:xfrm>
          <a:prstGeom prst="rect">
            <a:avLst/>
          </a:prstGeom>
          <a:noFill/>
          <a:ln w="9525">
            <a:noFill/>
            <a:miter lim="800000"/>
            <a:headEnd/>
            <a:tailEnd/>
          </a:ln>
        </p:spPr>
        <p:txBody>
          <a:bodyPr>
            <a:spAutoFit/>
          </a:bodyPr>
          <a:lstStyle/>
          <a:p>
            <a:pPr algn="ctr"/>
            <a:r>
              <a:rPr lang="en-US" sz="2400" b="1" i="1" dirty="0">
                <a:latin typeface="Arial" charset="0"/>
              </a:rPr>
              <a:t>T</a:t>
            </a:r>
            <a:r>
              <a:rPr lang="en-US" sz="2400" dirty="0">
                <a:latin typeface="Arial" charset="0"/>
              </a:rPr>
              <a:t> of an ideal gas   </a:t>
            </a:r>
            <a:r>
              <a:rPr lang="en-US" sz="2400" dirty="0">
                <a:latin typeface="Arial" charset="0"/>
                <a:sym typeface="Symbol" pitchFamily="18" charset="2"/>
              </a:rPr>
              <a:t>   </a:t>
            </a:r>
            <a:r>
              <a:rPr lang="en-US" sz="2400" dirty="0">
                <a:latin typeface="Arial" charset="0"/>
              </a:rPr>
              <a:t>the kinetic energy of molecules</a:t>
            </a:r>
          </a:p>
        </p:txBody>
      </p:sp>
      <p:sp>
        <p:nvSpPr>
          <p:cNvPr id="7174" name="Rectangle 4"/>
          <p:cNvSpPr>
            <a:spLocks noChangeArrowheads="1"/>
          </p:cNvSpPr>
          <p:nvPr/>
        </p:nvSpPr>
        <p:spPr bwMode="auto">
          <a:xfrm>
            <a:off x="685800" y="1524000"/>
            <a:ext cx="7696200" cy="822325"/>
          </a:xfrm>
          <a:prstGeom prst="rect">
            <a:avLst/>
          </a:prstGeom>
          <a:noFill/>
          <a:ln w="9525">
            <a:noFill/>
            <a:miter lim="800000"/>
            <a:headEnd/>
            <a:tailEnd/>
          </a:ln>
        </p:spPr>
        <p:txBody>
          <a:bodyPr>
            <a:spAutoFit/>
          </a:bodyPr>
          <a:lstStyle/>
          <a:p>
            <a:pPr algn="just"/>
            <a:r>
              <a:rPr lang="en-US" sz="2400" dirty="0">
                <a:latin typeface="Arial" charset="0"/>
              </a:rPr>
              <a:t>Pressure – the result of collisions between the molecules and walls of the container.</a:t>
            </a:r>
          </a:p>
        </p:txBody>
      </p:sp>
      <p:sp>
        <p:nvSpPr>
          <p:cNvPr id="7175" name="Rectangle 5"/>
          <p:cNvSpPr>
            <a:spLocks noChangeArrowheads="1"/>
          </p:cNvSpPr>
          <p:nvPr/>
        </p:nvSpPr>
        <p:spPr bwMode="auto">
          <a:xfrm>
            <a:off x="2133600" y="2862263"/>
            <a:ext cx="5943600" cy="396875"/>
          </a:xfrm>
          <a:prstGeom prst="rect">
            <a:avLst/>
          </a:prstGeom>
          <a:noFill/>
          <a:ln w="9525">
            <a:noFill/>
            <a:miter lim="800000"/>
            <a:headEnd/>
            <a:tailEnd/>
          </a:ln>
        </p:spPr>
        <p:txBody>
          <a:bodyPr>
            <a:spAutoFit/>
          </a:bodyPr>
          <a:lstStyle/>
          <a:p>
            <a:r>
              <a:rPr lang="en-US" sz="2000" dirty="0">
                <a:latin typeface="Arial" charset="0"/>
              </a:rPr>
              <a:t>Strategy:    Pressure = Force/Area = [</a:t>
            </a:r>
            <a:r>
              <a:rPr lang="en-US" sz="2000" dirty="0">
                <a:latin typeface="Arial" charset="0"/>
                <a:sym typeface="Symbol" pitchFamily="18" charset="2"/>
              </a:rPr>
              <a:t></a:t>
            </a:r>
            <a:r>
              <a:rPr lang="en-US" sz="2000" i="1" dirty="0">
                <a:latin typeface="Arial" charset="0"/>
                <a:sym typeface="Symbol" pitchFamily="18" charset="2"/>
              </a:rPr>
              <a:t>p </a:t>
            </a:r>
            <a:r>
              <a:rPr lang="en-US" sz="2000" dirty="0">
                <a:latin typeface="Arial" charset="0"/>
                <a:sym typeface="Symbol" pitchFamily="18" charset="2"/>
              </a:rPr>
              <a:t>/ </a:t>
            </a:r>
            <a:r>
              <a:rPr lang="en-US" sz="2000" i="1" dirty="0">
                <a:latin typeface="Arial" charset="0"/>
                <a:sym typeface="Symbol" pitchFamily="18" charset="2"/>
              </a:rPr>
              <a:t>t </a:t>
            </a:r>
            <a:r>
              <a:rPr lang="en-US" sz="2000" dirty="0">
                <a:latin typeface="Arial" charset="0"/>
                <a:sym typeface="Symbol" pitchFamily="18" charset="2"/>
              </a:rPr>
              <a:t>]/Area</a:t>
            </a:r>
          </a:p>
        </p:txBody>
      </p:sp>
      <p:sp>
        <p:nvSpPr>
          <p:cNvPr id="7192" name="Rectangle 22"/>
          <p:cNvSpPr>
            <a:spLocks noChangeArrowheads="1"/>
          </p:cNvSpPr>
          <p:nvPr/>
        </p:nvSpPr>
        <p:spPr bwMode="auto">
          <a:xfrm>
            <a:off x="1143000" y="5272088"/>
            <a:ext cx="323850" cy="366712"/>
          </a:xfrm>
          <a:prstGeom prst="rect">
            <a:avLst/>
          </a:prstGeom>
          <a:noFill/>
          <a:ln w="9525">
            <a:noFill/>
            <a:miter lim="800000"/>
            <a:headEnd/>
            <a:tailEnd/>
          </a:ln>
        </p:spPr>
        <p:txBody>
          <a:bodyPr wrap="none">
            <a:spAutoFit/>
          </a:bodyPr>
          <a:lstStyle/>
          <a:p>
            <a:r>
              <a:rPr lang="en-US" b="1" i="1">
                <a:latin typeface="Arial" charset="0"/>
              </a:rPr>
              <a:t>L</a:t>
            </a:r>
          </a:p>
        </p:txBody>
      </p:sp>
      <p:grpSp>
        <p:nvGrpSpPr>
          <p:cNvPr id="3" name="Group 2">
            <a:extLst>
              <a:ext uri="{FF2B5EF4-FFF2-40B4-BE49-F238E27FC236}">
                <a16:creationId xmlns:a16="http://schemas.microsoft.com/office/drawing/2014/main" id="{6A226F42-704F-4B32-A140-F82FA78B6368}"/>
              </a:ext>
            </a:extLst>
          </p:cNvPr>
          <p:cNvGrpSpPr/>
          <p:nvPr/>
        </p:nvGrpSpPr>
        <p:grpSpPr>
          <a:xfrm>
            <a:off x="457200" y="3752850"/>
            <a:ext cx="3505200" cy="1676400"/>
            <a:chOff x="457200" y="3752850"/>
            <a:chExt cx="3505200" cy="1676400"/>
          </a:xfrm>
        </p:grpSpPr>
        <p:sp>
          <p:nvSpPr>
            <p:cNvPr id="7176" name="Line 6"/>
            <p:cNvSpPr>
              <a:spLocks noChangeShapeType="1"/>
            </p:cNvSpPr>
            <p:nvPr/>
          </p:nvSpPr>
          <p:spPr bwMode="auto">
            <a:xfrm>
              <a:off x="457200" y="3752850"/>
              <a:ext cx="2209800" cy="0"/>
            </a:xfrm>
            <a:prstGeom prst="line">
              <a:avLst/>
            </a:prstGeom>
            <a:noFill/>
            <a:ln w="38100">
              <a:solidFill>
                <a:srgbClr val="808080"/>
              </a:solidFill>
              <a:round/>
              <a:headEnd/>
              <a:tailEnd/>
            </a:ln>
          </p:spPr>
          <p:txBody>
            <a:bodyPr/>
            <a:lstStyle/>
            <a:p>
              <a:endParaRPr lang="en-US"/>
            </a:p>
          </p:txBody>
        </p:sp>
        <p:sp>
          <p:nvSpPr>
            <p:cNvPr id="7177" name="Line 7"/>
            <p:cNvSpPr>
              <a:spLocks noChangeShapeType="1"/>
            </p:cNvSpPr>
            <p:nvPr/>
          </p:nvSpPr>
          <p:spPr bwMode="auto">
            <a:xfrm flipH="1">
              <a:off x="457200" y="3752850"/>
              <a:ext cx="0" cy="1524000"/>
            </a:xfrm>
            <a:prstGeom prst="line">
              <a:avLst/>
            </a:prstGeom>
            <a:noFill/>
            <a:ln w="38100">
              <a:solidFill>
                <a:srgbClr val="808080"/>
              </a:solidFill>
              <a:round/>
              <a:headEnd/>
              <a:tailEnd/>
            </a:ln>
          </p:spPr>
          <p:txBody>
            <a:bodyPr/>
            <a:lstStyle/>
            <a:p>
              <a:endParaRPr lang="en-US"/>
            </a:p>
          </p:txBody>
        </p:sp>
        <p:sp>
          <p:nvSpPr>
            <p:cNvPr id="7178" name="Line 8"/>
            <p:cNvSpPr>
              <a:spLocks noChangeShapeType="1"/>
            </p:cNvSpPr>
            <p:nvPr/>
          </p:nvSpPr>
          <p:spPr bwMode="auto">
            <a:xfrm>
              <a:off x="457200" y="5276850"/>
              <a:ext cx="2209800" cy="0"/>
            </a:xfrm>
            <a:prstGeom prst="line">
              <a:avLst/>
            </a:prstGeom>
            <a:noFill/>
            <a:ln w="38100">
              <a:solidFill>
                <a:srgbClr val="808080"/>
              </a:solidFill>
              <a:round/>
              <a:headEnd/>
              <a:tailEnd/>
            </a:ln>
          </p:spPr>
          <p:txBody>
            <a:bodyPr/>
            <a:lstStyle/>
            <a:p>
              <a:endParaRPr lang="en-US"/>
            </a:p>
          </p:txBody>
        </p:sp>
        <p:sp>
          <p:nvSpPr>
            <p:cNvPr id="7179" name="Line 9"/>
            <p:cNvSpPr>
              <a:spLocks noChangeShapeType="1"/>
            </p:cNvSpPr>
            <p:nvPr/>
          </p:nvSpPr>
          <p:spPr bwMode="auto">
            <a:xfrm flipH="1">
              <a:off x="2133600" y="3800475"/>
              <a:ext cx="0" cy="1447800"/>
            </a:xfrm>
            <a:prstGeom prst="line">
              <a:avLst/>
            </a:prstGeom>
            <a:noFill/>
            <a:ln w="63500">
              <a:solidFill>
                <a:schemeClr val="tx1"/>
              </a:solidFill>
              <a:round/>
              <a:headEnd/>
              <a:tailEnd/>
            </a:ln>
          </p:spPr>
          <p:txBody>
            <a:bodyPr/>
            <a:lstStyle/>
            <a:p>
              <a:endParaRPr lang="en-US"/>
            </a:p>
          </p:txBody>
        </p:sp>
        <p:sp>
          <p:nvSpPr>
            <p:cNvPr id="7180" name="Line 10"/>
            <p:cNvSpPr>
              <a:spLocks noChangeShapeType="1"/>
            </p:cNvSpPr>
            <p:nvPr/>
          </p:nvSpPr>
          <p:spPr bwMode="auto">
            <a:xfrm>
              <a:off x="2133600" y="4514850"/>
              <a:ext cx="533400" cy="0"/>
            </a:xfrm>
            <a:prstGeom prst="line">
              <a:avLst/>
            </a:prstGeom>
            <a:noFill/>
            <a:ln w="63500">
              <a:solidFill>
                <a:schemeClr val="tx1"/>
              </a:solidFill>
              <a:round/>
              <a:headEnd/>
              <a:tailEnd/>
            </a:ln>
          </p:spPr>
          <p:txBody>
            <a:bodyPr/>
            <a:lstStyle/>
            <a:p>
              <a:endParaRPr lang="en-US"/>
            </a:p>
          </p:txBody>
        </p:sp>
        <p:sp>
          <p:nvSpPr>
            <p:cNvPr id="7181" name="Line 11"/>
            <p:cNvSpPr>
              <a:spLocks noChangeShapeType="1"/>
            </p:cNvSpPr>
            <p:nvPr/>
          </p:nvSpPr>
          <p:spPr bwMode="auto">
            <a:xfrm>
              <a:off x="685800" y="4438650"/>
              <a:ext cx="1447800" cy="500063"/>
            </a:xfrm>
            <a:prstGeom prst="line">
              <a:avLst/>
            </a:prstGeom>
            <a:noFill/>
            <a:ln w="9525">
              <a:solidFill>
                <a:schemeClr val="tx1"/>
              </a:solidFill>
              <a:prstDash val="lgDash"/>
              <a:round/>
              <a:headEnd/>
              <a:tailEnd/>
            </a:ln>
          </p:spPr>
          <p:txBody>
            <a:bodyPr/>
            <a:lstStyle/>
            <a:p>
              <a:endParaRPr lang="en-US"/>
            </a:p>
          </p:txBody>
        </p:sp>
        <p:sp>
          <p:nvSpPr>
            <p:cNvPr id="7182" name="Line 12"/>
            <p:cNvSpPr>
              <a:spLocks noChangeShapeType="1"/>
            </p:cNvSpPr>
            <p:nvPr/>
          </p:nvSpPr>
          <p:spPr bwMode="auto">
            <a:xfrm flipH="1">
              <a:off x="1219200" y="4953000"/>
              <a:ext cx="838200" cy="304800"/>
            </a:xfrm>
            <a:prstGeom prst="line">
              <a:avLst/>
            </a:prstGeom>
            <a:noFill/>
            <a:ln w="9525">
              <a:solidFill>
                <a:schemeClr val="tx1"/>
              </a:solidFill>
              <a:prstDash val="lgDash"/>
              <a:round/>
              <a:headEnd/>
              <a:tailEnd/>
            </a:ln>
          </p:spPr>
          <p:txBody>
            <a:bodyPr/>
            <a:lstStyle/>
            <a:p>
              <a:endParaRPr lang="en-US"/>
            </a:p>
          </p:txBody>
        </p:sp>
        <p:sp>
          <p:nvSpPr>
            <p:cNvPr id="7183" name="Line 13"/>
            <p:cNvSpPr>
              <a:spLocks noChangeShapeType="1"/>
            </p:cNvSpPr>
            <p:nvPr/>
          </p:nvSpPr>
          <p:spPr bwMode="auto">
            <a:xfrm>
              <a:off x="457200" y="4972050"/>
              <a:ext cx="838200" cy="304800"/>
            </a:xfrm>
            <a:prstGeom prst="line">
              <a:avLst/>
            </a:prstGeom>
            <a:noFill/>
            <a:ln w="9525">
              <a:solidFill>
                <a:schemeClr val="tx1"/>
              </a:solidFill>
              <a:prstDash val="lgDash"/>
              <a:round/>
              <a:headEnd/>
              <a:tailEnd/>
            </a:ln>
          </p:spPr>
          <p:txBody>
            <a:bodyPr/>
            <a:lstStyle/>
            <a:p>
              <a:endParaRPr lang="en-US"/>
            </a:p>
          </p:txBody>
        </p:sp>
        <p:sp>
          <p:nvSpPr>
            <p:cNvPr id="7184" name="Line 14"/>
            <p:cNvSpPr>
              <a:spLocks noChangeShapeType="1"/>
            </p:cNvSpPr>
            <p:nvPr/>
          </p:nvSpPr>
          <p:spPr bwMode="auto">
            <a:xfrm flipH="1">
              <a:off x="457200" y="4362450"/>
              <a:ext cx="1676400" cy="609600"/>
            </a:xfrm>
            <a:prstGeom prst="line">
              <a:avLst/>
            </a:prstGeom>
            <a:noFill/>
            <a:ln w="9525">
              <a:solidFill>
                <a:schemeClr val="tx1"/>
              </a:solidFill>
              <a:prstDash val="lgDash"/>
              <a:round/>
              <a:headEnd/>
              <a:tailEnd/>
            </a:ln>
          </p:spPr>
          <p:txBody>
            <a:bodyPr/>
            <a:lstStyle/>
            <a:p>
              <a:endParaRPr lang="en-US"/>
            </a:p>
          </p:txBody>
        </p:sp>
        <p:sp>
          <p:nvSpPr>
            <p:cNvPr id="7185" name="Line 15"/>
            <p:cNvSpPr>
              <a:spLocks noChangeShapeType="1"/>
            </p:cNvSpPr>
            <p:nvPr/>
          </p:nvSpPr>
          <p:spPr bwMode="auto">
            <a:xfrm>
              <a:off x="457200" y="3829050"/>
              <a:ext cx="1600200" cy="533400"/>
            </a:xfrm>
            <a:prstGeom prst="line">
              <a:avLst/>
            </a:prstGeom>
            <a:noFill/>
            <a:ln w="9525">
              <a:solidFill>
                <a:schemeClr val="tx1"/>
              </a:solidFill>
              <a:prstDash val="lgDash"/>
              <a:round/>
              <a:headEnd/>
              <a:tailEnd/>
            </a:ln>
          </p:spPr>
          <p:txBody>
            <a:bodyPr/>
            <a:lstStyle/>
            <a:p>
              <a:endParaRPr lang="en-US"/>
            </a:p>
          </p:txBody>
        </p:sp>
        <p:sp>
          <p:nvSpPr>
            <p:cNvPr id="7186" name="Line 16"/>
            <p:cNvSpPr>
              <a:spLocks noChangeShapeType="1"/>
            </p:cNvSpPr>
            <p:nvPr/>
          </p:nvSpPr>
          <p:spPr bwMode="auto">
            <a:xfrm>
              <a:off x="762000" y="4438650"/>
              <a:ext cx="609600" cy="228600"/>
            </a:xfrm>
            <a:prstGeom prst="line">
              <a:avLst/>
            </a:prstGeom>
            <a:noFill/>
            <a:ln w="25400">
              <a:solidFill>
                <a:schemeClr val="tx1"/>
              </a:solidFill>
              <a:round/>
              <a:headEnd/>
              <a:tailEnd type="triangle" w="med" len="med"/>
            </a:ln>
          </p:spPr>
          <p:txBody>
            <a:bodyPr/>
            <a:lstStyle/>
            <a:p>
              <a:endParaRPr lang="en-US"/>
            </a:p>
          </p:txBody>
        </p:sp>
        <p:sp>
          <p:nvSpPr>
            <p:cNvPr id="7187" name="Line 17"/>
            <p:cNvSpPr>
              <a:spLocks noChangeShapeType="1"/>
            </p:cNvSpPr>
            <p:nvPr/>
          </p:nvSpPr>
          <p:spPr bwMode="auto">
            <a:xfrm>
              <a:off x="838200" y="4438650"/>
              <a:ext cx="533400" cy="0"/>
            </a:xfrm>
            <a:prstGeom prst="line">
              <a:avLst/>
            </a:prstGeom>
            <a:noFill/>
            <a:ln w="25400">
              <a:solidFill>
                <a:schemeClr val="tx1"/>
              </a:solidFill>
              <a:round/>
              <a:headEnd/>
              <a:tailEnd type="triangle" w="med" len="med"/>
            </a:ln>
          </p:spPr>
          <p:txBody>
            <a:bodyPr/>
            <a:lstStyle/>
            <a:p>
              <a:endParaRPr lang="en-US"/>
            </a:p>
          </p:txBody>
        </p:sp>
        <p:sp>
          <p:nvSpPr>
            <p:cNvPr id="7188" name="AutoShape 18"/>
            <p:cNvSpPr>
              <a:spLocks noChangeArrowheads="1"/>
            </p:cNvSpPr>
            <p:nvPr/>
          </p:nvSpPr>
          <p:spPr bwMode="auto">
            <a:xfrm>
              <a:off x="533400" y="4286250"/>
              <a:ext cx="304800" cy="3048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p>
          </p:txBody>
        </p:sp>
        <p:sp>
          <p:nvSpPr>
            <p:cNvPr id="7189" name="Text Box 19"/>
            <p:cNvSpPr txBox="1">
              <a:spLocks noChangeArrowheads="1"/>
            </p:cNvSpPr>
            <p:nvPr/>
          </p:nvSpPr>
          <p:spPr bwMode="auto">
            <a:xfrm>
              <a:off x="1050925" y="4044950"/>
              <a:ext cx="417513" cy="396875"/>
            </a:xfrm>
            <a:prstGeom prst="rect">
              <a:avLst/>
            </a:prstGeom>
            <a:noFill/>
            <a:ln w="9525">
              <a:noFill/>
              <a:miter lim="800000"/>
              <a:headEnd/>
              <a:tailEnd/>
            </a:ln>
          </p:spPr>
          <p:txBody>
            <a:bodyPr wrap="none">
              <a:spAutoFit/>
            </a:bodyPr>
            <a:lstStyle/>
            <a:p>
              <a:r>
                <a:rPr lang="en-US" sz="2000" b="1" i="1">
                  <a:latin typeface="Arial" charset="0"/>
                </a:rPr>
                <a:t>v</a:t>
              </a:r>
              <a:r>
                <a:rPr lang="en-US" sz="2000" b="1" baseline="-25000">
                  <a:latin typeface="Arial" charset="0"/>
                </a:rPr>
                <a:t>x</a:t>
              </a:r>
            </a:p>
          </p:txBody>
        </p:sp>
        <p:sp>
          <p:nvSpPr>
            <p:cNvPr id="7190" name="Rectangle 20"/>
            <p:cNvSpPr>
              <a:spLocks noChangeArrowheads="1"/>
            </p:cNvSpPr>
            <p:nvPr/>
          </p:nvSpPr>
          <p:spPr bwMode="auto">
            <a:xfrm>
              <a:off x="2438400" y="3810000"/>
              <a:ext cx="990600" cy="701675"/>
            </a:xfrm>
            <a:prstGeom prst="rect">
              <a:avLst/>
            </a:prstGeom>
            <a:noFill/>
            <a:ln w="9525">
              <a:noFill/>
              <a:miter lim="800000"/>
              <a:headEnd/>
              <a:tailEnd/>
            </a:ln>
          </p:spPr>
          <p:txBody>
            <a:bodyPr>
              <a:spAutoFit/>
            </a:bodyPr>
            <a:lstStyle/>
            <a:p>
              <a:pPr algn="ctr"/>
              <a:r>
                <a:rPr lang="en-US" sz="2000">
                  <a:latin typeface="Arial" charset="0"/>
                </a:rPr>
                <a:t>Piston area </a:t>
              </a:r>
              <a:r>
                <a:rPr lang="en-US" sz="2000" b="1" i="1">
                  <a:latin typeface="Arial" charset="0"/>
                </a:rPr>
                <a:t>A</a:t>
              </a:r>
            </a:p>
          </p:txBody>
        </p:sp>
        <p:sp>
          <p:nvSpPr>
            <p:cNvPr id="7191" name="Line 21"/>
            <p:cNvSpPr>
              <a:spLocks noChangeShapeType="1"/>
            </p:cNvSpPr>
            <p:nvPr/>
          </p:nvSpPr>
          <p:spPr bwMode="auto">
            <a:xfrm flipH="1">
              <a:off x="2133600" y="4133850"/>
              <a:ext cx="381000" cy="0"/>
            </a:xfrm>
            <a:prstGeom prst="line">
              <a:avLst/>
            </a:prstGeom>
            <a:noFill/>
            <a:ln w="25400">
              <a:solidFill>
                <a:srgbClr val="0000FF"/>
              </a:solidFill>
              <a:round/>
              <a:headEnd/>
              <a:tailEnd type="triangle" w="med" len="med"/>
            </a:ln>
          </p:spPr>
          <p:txBody>
            <a:bodyPr/>
            <a:lstStyle/>
            <a:p>
              <a:endParaRPr lang="en-US"/>
            </a:p>
          </p:txBody>
        </p:sp>
        <p:sp>
          <p:nvSpPr>
            <p:cNvPr id="7193" name="Line 23"/>
            <p:cNvSpPr>
              <a:spLocks noChangeShapeType="1"/>
            </p:cNvSpPr>
            <p:nvPr/>
          </p:nvSpPr>
          <p:spPr bwMode="auto">
            <a:xfrm flipH="1">
              <a:off x="457200" y="5429250"/>
              <a:ext cx="685800" cy="0"/>
            </a:xfrm>
            <a:prstGeom prst="line">
              <a:avLst/>
            </a:prstGeom>
            <a:noFill/>
            <a:ln w="9525">
              <a:solidFill>
                <a:schemeClr val="tx1"/>
              </a:solidFill>
              <a:round/>
              <a:headEnd/>
              <a:tailEnd type="triangle" w="med" len="med"/>
            </a:ln>
          </p:spPr>
          <p:txBody>
            <a:bodyPr/>
            <a:lstStyle/>
            <a:p>
              <a:endParaRPr lang="en-US"/>
            </a:p>
          </p:txBody>
        </p:sp>
        <p:sp>
          <p:nvSpPr>
            <p:cNvPr id="7194" name="Line 24"/>
            <p:cNvSpPr>
              <a:spLocks noChangeShapeType="1"/>
            </p:cNvSpPr>
            <p:nvPr/>
          </p:nvSpPr>
          <p:spPr bwMode="auto">
            <a:xfrm>
              <a:off x="1447800" y="5429250"/>
              <a:ext cx="685800" cy="0"/>
            </a:xfrm>
            <a:prstGeom prst="line">
              <a:avLst/>
            </a:prstGeom>
            <a:noFill/>
            <a:ln w="9525">
              <a:solidFill>
                <a:schemeClr val="tx1"/>
              </a:solidFill>
              <a:round/>
              <a:headEnd/>
              <a:tailEnd type="triangle" w="med" len="med"/>
            </a:ln>
          </p:spPr>
          <p:txBody>
            <a:bodyPr/>
            <a:lstStyle/>
            <a:p>
              <a:endParaRPr lang="en-US"/>
            </a:p>
          </p:txBody>
        </p:sp>
        <p:sp>
          <p:nvSpPr>
            <p:cNvPr id="7195" name="Rectangle 25"/>
            <p:cNvSpPr>
              <a:spLocks noChangeArrowheads="1"/>
            </p:cNvSpPr>
            <p:nvPr/>
          </p:nvSpPr>
          <p:spPr bwMode="auto">
            <a:xfrm>
              <a:off x="2209800" y="4705350"/>
              <a:ext cx="1752600" cy="396875"/>
            </a:xfrm>
            <a:prstGeom prst="rect">
              <a:avLst/>
            </a:prstGeom>
            <a:noFill/>
            <a:ln w="9525">
              <a:noFill/>
              <a:miter lim="800000"/>
              <a:headEnd/>
              <a:tailEnd/>
            </a:ln>
          </p:spPr>
          <p:txBody>
            <a:bodyPr>
              <a:spAutoFit/>
            </a:bodyPr>
            <a:lstStyle/>
            <a:p>
              <a:pPr algn="ctr"/>
              <a:r>
                <a:rPr lang="en-US" sz="2000">
                  <a:latin typeface="Arial" charset="0"/>
                </a:rPr>
                <a:t>Volume =  </a:t>
              </a:r>
              <a:r>
                <a:rPr lang="en-US" sz="2000" b="1" i="1">
                  <a:latin typeface="Arial" charset="0"/>
                </a:rPr>
                <a:t>LA</a:t>
              </a:r>
            </a:p>
          </p:txBody>
        </p:sp>
      </p:grpSp>
      <p:sp>
        <p:nvSpPr>
          <p:cNvPr id="7196" name="Rectangle 26"/>
          <p:cNvSpPr>
            <a:spLocks noChangeArrowheads="1"/>
          </p:cNvSpPr>
          <p:nvPr/>
        </p:nvSpPr>
        <p:spPr bwMode="auto">
          <a:xfrm>
            <a:off x="3810000" y="3429000"/>
            <a:ext cx="4900613" cy="1006475"/>
          </a:xfrm>
          <a:prstGeom prst="rect">
            <a:avLst/>
          </a:prstGeom>
          <a:noFill/>
          <a:ln w="9525">
            <a:noFill/>
            <a:miter lim="800000"/>
            <a:headEnd/>
            <a:tailEnd/>
          </a:ln>
        </p:spPr>
        <p:txBody>
          <a:bodyPr wrap="none">
            <a:spAutoFit/>
          </a:bodyPr>
          <a:lstStyle/>
          <a:p>
            <a:r>
              <a:rPr lang="en-US" sz="2000" dirty="0">
                <a:latin typeface="Arial" charset="0"/>
              </a:rPr>
              <a:t>For each (elastic) collision:    </a:t>
            </a:r>
            <a:r>
              <a:rPr lang="en-US" sz="2000" b="1" dirty="0">
                <a:latin typeface="Arial" charset="0"/>
                <a:sym typeface="Symbol" pitchFamily="18" charset="2"/>
              </a:rPr>
              <a:t></a:t>
            </a:r>
            <a:r>
              <a:rPr lang="en-US" sz="2000" b="1" i="1" dirty="0">
                <a:latin typeface="Arial" charset="0"/>
                <a:sym typeface="Symbol" pitchFamily="18" charset="2"/>
              </a:rPr>
              <a:t>p</a:t>
            </a:r>
            <a:r>
              <a:rPr lang="en-US" sz="2000" b="1" i="1" baseline="-25000" dirty="0">
                <a:latin typeface="Arial" charset="0"/>
                <a:sym typeface="Symbol" pitchFamily="18" charset="2"/>
              </a:rPr>
              <a:t>x</a:t>
            </a:r>
            <a:r>
              <a:rPr lang="en-US" sz="2000" b="1" i="1" dirty="0">
                <a:latin typeface="Arial" charset="0"/>
                <a:sym typeface="Symbol" pitchFamily="18" charset="2"/>
              </a:rPr>
              <a:t> </a:t>
            </a:r>
            <a:r>
              <a:rPr lang="en-US" sz="2000" b="1" dirty="0">
                <a:latin typeface="Arial" charset="0"/>
                <a:sym typeface="Symbol" pitchFamily="18" charset="2"/>
              </a:rPr>
              <a:t>= 2 </a:t>
            </a:r>
            <a:r>
              <a:rPr lang="en-US" sz="2000" b="1" i="1" dirty="0">
                <a:latin typeface="Arial" charset="0"/>
                <a:sym typeface="Symbol" pitchFamily="18" charset="2"/>
              </a:rPr>
              <a:t>m </a:t>
            </a:r>
            <a:r>
              <a:rPr lang="en-US" sz="2000" b="1" i="1" dirty="0" err="1">
                <a:latin typeface="Arial" charset="0"/>
                <a:sym typeface="Symbol" pitchFamily="18" charset="2"/>
              </a:rPr>
              <a:t>v</a:t>
            </a:r>
            <a:r>
              <a:rPr lang="en-US" sz="2000" b="1" baseline="-25000" dirty="0" err="1">
                <a:latin typeface="Arial" charset="0"/>
                <a:sym typeface="Symbol" pitchFamily="18" charset="2"/>
              </a:rPr>
              <a:t>x</a:t>
            </a:r>
            <a:endParaRPr lang="en-US" sz="2000" b="1" baseline="-25000" dirty="0">
              <a:latin typeface="Arial" charset="0"/>
              <a:sym typeface="Symbol" pitchFamily="18" charset="2"/>
            </a:endParaRPr>
          </a:p>
          <a:p>
            <a:endParaRPr lang="en-US" sz="2000" dirty="0">
              <a:latin typeface="Arial" charset="0"/>
              <a:sym typeface="Symbol" pitchFamily="18" charset="2"/>
            </a:endParaRPr>
          </a:p>
          <a:p>
            <a:r>
              <a:rPr lang="en-US" sz="2000" dirty="0">
                <a:latin typeface="Arial" charset="0"/>
                <a:sym typeface="Symbol" pitchFamily="18" charset="2"/>
              </a:rPr>
              <a:t>Intervals between collisions:  </a:t>
            </a:r>
            <a:r>
              <a:rPr lang="en-US" sz="2000" b="1" dirty="0">
                <a:latin typeface="Arial" charset="0"/>
                <a:sym typeface="Symbol" pitchFamily="18" charset="2"/>
              </a:rPr>
              <a:t></a:t>
            </a:r>
            <a:r>
              <a:rPr lang="en-US" sz="2000" b="1" i="1" dirty="0">
                <a:latin typeface="Arial" charset="0"/>
                <a:sym typeface="Symbol" pitchFamily="18" charset="2"/>
              </a:rPr>
              <a:t>t = 2 L/</a:t>
            </a:r>
            <a:r>
              <a:rPr lang="en-US" sz="2000" b="1" i="1" dirty="0" err="1">
                <a:latin typeface="Arial" charset="0"/>
                <a:sym typeface="Symbol" pitchFamily="18" charset="2"/>
              </a:rPr>
              <a:t>v</a:t>
            </a:r>
            <a:r>
              <a:rPr lang="en-US" sz="2000" b="1" baseline="-25000" dirty="0" err="1">
                <a:latin typeface="Arial" charset="0"/>
                <a:sym typeface="Symbol" pitchFamily="18" charset="2"/>
              </a:rPr>
              <a:t>x</a:t>
            </a:r>
            <a:endParaRPr lang="en-US" sz="2000" i="1" dirty="0">
              <a:latin typeface="Arial" charset="0"/>
              <a:sym typeface="Symbol" pitchFamily="18" charset="2"/>
            </a:endParaRPr>
          </a:p>
        </p:txBody>
      </p:sp>
      <p:sp>
        <p:nvSpPr>
          <p:cNvPr id="7197" name="Rectangle 27"/>
          <p:cNvSpPr>
            <a:spLocks noChangeArrowheads="1"/>
          </p:cNvSpPr>
          <p:nvPr/>
        </p:nvSpPr>
        <p:spPr bwMode="auto">
          <a:xfrm>
            <a:off x="5454650" y="2346325"/>
            <a:ext cx="1452563" cy="396875"/>
          </a:xfrm>
          <a:prstGeom prst="rect">
            <a:avLst/>
          </a:prstGeom>
          <a:noFill/>
          <a:ln w="9525">
            <a:noFill/>
            <a:miter lim="800000"/>
            <a:headEnd/>
            <a:tailEnd/>
          </a:ln>
        </p:spPr>
        <p:txBody>
          <a:bodyPr wrap="none">
            <a:spAutoFit/>
          </a:bodyPr>
          <a:lstStyle/>
          <a:p>
            <a:r>
              <a:rPr lang="en-US" sz="2000" dirty="0">
                <a:latin typeface="Arial" charset="0"/>
                <a:sym typeface="Symbol" pitchFamily="18" charset="2"/>
              </a:rPr>
              <a:t>Momentum</a:t>
            </a:r>
          </a:p>
        </p:txBody>
      </p:sp>
      <p:sp>
        <p:nvSpPr>
          <p:cNvPr id="7198" name="Line 28"/>
          <p:cNvSpPr>
            <a:spLocks noChangeShapeType="1"/>
          </p:cNvSpPr>
          <p:nvPr/>
        </p:nvSpPr>
        <p:spPr bwMode="auto">
          <a:xfrm>
            <a:off x="6629400" y="2714625"/>
            <a:ext cx="3175" cy="228600"/>
          </a:xfrm>
          <a:prstGeom prst="line">
            <a:avLst/>
          </a:prstGeom>
          <a:noFill/>
          <a:ln w="25400">
            <a:solidFill>
              <a:srgbClr val="0000FF"/>
            </a:solidFill>
            <a:round/>
            <a:headEnd/>
            <a:tailEnd type="triangle" w="med" len="med"/>
          </a:ln>
        </p:spPr>
        <p:txBody>
          <a:bodyPr/>
          <a:lstStyle/>
          <a:p>
            <a:endParaRPr lang="en-US"/>
          </a:p>
        </p:txBody>
      </p:sp>
      <p:graphicFrame>
        <p:nvGraphicFramePr>
          <p:cNvPr id="7170" name="Object 29"/>
          <p:cNvGraphicFramePr>
            <a:graphicFrameLocks noChangeAspect="1"/>
          </p:cNvGraphicFramePr>
          <p:nvPr/>
        </p:nvGraphicFramePr>
        <p:xfrm>
          <a:off x="4297363" y="4797425"/>
          <a:ext cx="4411662" cy="949325"/>
        </p:xfrm>
        <a:graphic>
          <a:graphicData uri="http://schemas.openxmlformats.org/presentationml/2006/ole">
            <mc:AlternateContent xmlns:mc="http://schemas.openxmlformats.org/markup-compatibility/2006">
              <mc:Choice xmlns:v="urn:schemas-microsoft-com:vml" Requires="v">
                <p:oleObj name="Equation" r:id="rId3" imgW="2006280" imgH="431640" progId="Equation.3">
                  <p:embed/>
                </p:oleObj>
              </mc:Choice>
              <mc:Fallback>
                <p:oleObj name="Equation" r:id="rId3" imgW="2006280" imgH="431640" progId="Equation.3">
                  <p:embed/>
                  <p:pic>
                    <p:nvPicPr>
                      <p:cNvPr id="717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7363" y="4797425"/>
                        <a:ext cx="4411662"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7171" name="Object 30"/>
          <p:cNvGraphicFramePr>
            <a:graphicFrameLocks noChangeAspect="1"/>
          </p:cNvGraphicFramePr>
          <p:nvPr>
            <p:extLst>
              <p:ext uri="{D42A27DB-BD31-4B8C-83A1-F6EECF244321}">
                <p14:modId xmlns:p14="http://schemas.microsoft.com/office/powerpoint/2010/main" val="1266882332"/>
              </p:ext>
            </p:extLst>
          </p:nvPr>
        </p:nvGraphicFramePr>
        <p:xfrm>
          <a:off x="2667000" y="5881687"/>
          <a:ext cx="3352800" cy="952500"/>
        </p:xfrm>
        <a:graphic>
          <a:graphicData uri="http://schemas.openxmlformats.org/presentationml/2006/ole">
            <mc:AlternateContent xmlns:mc="http://schemas.openxmlformats.org/markup-compatibility/2006">
              <mc:Choice xmlns:v="urn:schemas-microsoft-com:vml" Requires="v">
                <p:oleObj name="Equation" r:id="rId5" imgW="1523880" imgH="431640" progId="Equation.3">
                  <p:embed/>
                </p:oleObj>
              </mc:Choice>
              <mc:Fallback>
                <p:oleObj name="Equation" r:id="rId5" imgW="1523880" imgH="431640" progId="Equation.3">
                  <p:embed/>
                  <p:pic>
                    <p:nvPicPr>
                      <p:cNvPr id="7171"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5881687"/>
                        <a:ext cx="3352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99" name="Rectangle 31"/>
          <p:cNvSpPr>
            <a:spLocks noChangeArrowheads="1"/>
          </p:cNvSpPr>
          <p:nvPr/>
        </p:nvSpPr>
        <p:spPr bwMode="auto">
          <a:xfrm>
            <a:off x="381000" y="6080125"/>
            <a:ext cx="2257425" cy="396875"/>
          </a:xfrm>
          <a:prstGeom prst="rect">
            <a:avLst/>
          </a:prstGeom>
          <a:noFill/>
          <a:ln w="9525">
            <a:noFill/>
            <a:miter lim="800000"/>
            <a:headEnd/>
            <a:tailEnd/>
          </a:ln>
        </p:spPr>
        <p:txBody>
          <a:bodyPr wrap="none">
            <a:spAutoFit/>
          </a:bodyPr>
          <a:lstStyle/>
          <a:p>
            <a:r>
              <a:rPr lang="en-US" sz="2000" dirty="0">
                <a:latin typeface="Arial" charset="0"/>
              </a:rPr>
              <a:t>For </a:t>
            </a:r>
            <a:r>
              <a:rPr lang="en-US" sz="2000" i="1" dirty="0">
                <a:latin typeface="Arial" charset="0"/>
              </a:rPr>
              <a:t>N</a:t>
            </a:r>
            <a:r>
              <a:rPr lang="en-US" sz="2000" dirty="0">
                <a:latin typeface="Arial" charset="0"/>
              </a:rPr>
              <a:t> molecules  -</a:t>
            </a:r>
          </a:p>
        </p:txBody>
      </p:sp>
      <p:sp>
        <p:nvSpPr>
          <p:cNvPr id="7200" name="Rectangle 32"/>
          <p:cNvSpPr>
            <a:spLocks noChangeArrowheads="1"/>
          </p:cNvSpPr>
          <p:nvPr/>
        </p:nvSpPr>
        <p:spPr bwMode="auto">
          <a:xfrm>
            <a:off x="3429000" y="685800"/>
            <a:ext cx="369888" cy="457200"/>
          </a:xfrm>
          <a:prstGeom prst="rect">
            <a:avLst/>
          </a:prstGeom>
          <a:noFill/>
          <a:ln w="9525">
            <a:noFill/>
            <a:miter lim="800000"/>
            <a:headEnd/>
            <a:tailEnd/>
          </a:ln>
        </p:spPr>
        <p:txBody>
          <a:bodyPr wrap="none">
            <a:spAutoFit/>
          </a:bodyPr>
          <a:lstStyle/>
          <a:p>
            <a:r>
              <a:rPr lang="en-US" sz="2400" b="1" dirty="0">
                <a:solidFill>
                  <a:srgbClr val="FF0000"/>
                </a:solidFill>
                <a:latin typeface="Arial" charset="0"/>
              </a:rPr>
              <a:t>?</a:t>
            </a:r>
          </a:p>
        </p:txBody>
      </p:sp>
      <p:sp>
        <p:nvSpPr>
          <p:cNvPr id="7201" name="Line 33"/>
          <p:cNvSpPr>
            <a:spLocks noChangeShapeType="1"/>
          </p:cNvSpPr>
          <p:nvPr/>
        </p:nvSpPr>
        <p:spPr bwMode="auto">
          <a:xfrm flipH="1" flipV="1">
            <a:off x="7019925" y="5565140"/>
            <a:ext cx="76200" cy="457200"/>
          </a:xfrm>
          <a:prstGeom prst="line">
            <a:avLst/>
          </a:prstGeom>
          <a:noFill/>
          <a:ln w="25400">
            <a:solidFill>
              <a:srgbClr val="0000FF"/>
            </a:solidFill>
            <a:round/>
            <a:headEnd/>
            <a:tailEnd type="triangle" w="med" len="med"/>
          </a:ln>
        </p:spPr>
        <p:txBody>
          <a:bodyPr/>
          <a:lstStyle/>
          <a:p>
            <a:endParaRPr lang="en-US"/>
          </a:p>
        </p:txBody>
      </p:sp>
      <p:sp>
        <p:nvSpPr>
          <p:cNvPr id="7202" name="Rectangle 34"/>
          <p:cNvSpPr>
            <a:spLocks noChangeArrowheads="1"/>
          </p:cNvSpPr>
          <p:nvPr/>
        </p:nvSpPr>
        <p:spPr bwMode="auto">
          <a:xfrm>
            <a:off x="7019925" y="5943600"/>
            <a:ext cx="1816100" cy="762000"/>
          </a:xfrm>
          <a:prstGeom prst="rect">
            <a:avLst/>
          </a:prstGeom>
          <a:noFill/>
          <a:ln w="9525">
            <a:noFill/>
            <a:miter lim="800000"/>
            <a:headEnd/>
            <a:tailEnd/>
          </a:ln>
        </p:spPr>
        <p:txBody>
          <a:bodyPr wrap="none">
            <a:spAutoFit/>
          </a:bodyPr>
          <a:lstStyle/>
          <a:p>
            <a:pPr algn="ctr"/>
            <a:r>
              <a:rPr lang="en-US" sz="2200" dirty="0">
                <a:latin typeface="Arial" charset="0"/>
                <a:sym typeface="Symbol" pitchFamily="18" charset="2"/>
              </a:rPr>
              <a:t>no-relativistic</a:t>
            </a:r>
          </a:p>
          <a:p>
            <a:pPr algn="ctr"/>
            <a:r>
              <a:rPr lang="en-US" sz="2200" dirty="0">
                <a:latin typeface="Arial" charset="0"/>
                <a:sym typeface="Symbol" pitchFamily="18" charset="2"/>
              </a:rPr>
              <a:t>motion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0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1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97"/>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719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19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17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7202"/>
                                        </p:tgtEl>
                                        <p:attrNameLst>
                                          <p:attrName>style.visibility</p:attrName>
                                        </p:attrNameLst>
                                      </p:cBhvr>
                                      <p:to>
                                        <p:strVal val="visible"/>
                                      </p:to>
                                    </p:set>
                                  </p:childTnLst>
                                </p:cTn>
                              </p:par>
                              <p:par>
                                <p:cTn id="38" presetID="22" presetClass="entr" presetSubtype="4" fill="hold" grpId="0" nodeType="withEffect">
                                  <p:stCondLst>
                                    <p:cond delay="0"/>
                                  </p:stCondLst>
                                  <p:childTnLst>
                                    <p:set>
                                      <p:cBhvr>
                                        <p:cTn id="39" dur="1" fill="hold">
                                          <p:stCondLst>
                                            <p:cond delay="0"/>
                                          </p:stCondLst>
                                        </p:cTn>
                                        <p:tgtEl>
                                          <p:spTgt spid="7201"/>
                                        </p:tgtEl>
                                        <p:attrNameLst>
                                          <p:attrName>style.visibility</p:attrName>
                                        </p:attrNameLst>
                                      </p:cBhvr>
                                      <p:to>
                                        <p:strVal val="visible"/>
                                      </p:to>
                                    </p:set>
                                    <p:animEffect transition="in" filter="wipe(down)">
                                      <p:cBhvr>
                                        <p:cTn id="40" dur="500"/>
                                        <p:tgtEl>
                                          <p:spTgt spid="7201"/>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19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7174" grpId="0"/>
      <p:bldP spid="7175" grpId="0"/>
      <p:bldP spid="7196" grpId="0"/>
      <p:bldP spid="7197" grpId="0"/>
      <p:bldP spid="7198" grpId="0" animBg="1"/>
      <p:bldP spid="7199" grpId="0"/>
      <p:bldP spid="7200" grpId="0"/>
      <p:bldP spid="7201" grpId="0" animBg="1"/>
      <p:bldP spid="720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1503</TotalTime>
  <Words>2601</Words>
  <Application>Microsoft Office PowerPoint</Application>
  <PresentationFormat>On-screen Show (4:3)</PresentationFormat>
  <Paragraphs>291</Paragraphs>
  <Slides>22</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Cambria Math</vt:lpstr>
      <vt:lpstr>Times New Roman</vt:lpstr>
      <vt:lpstr>Default Design</vt:lpstr>
      <vt:lpstr>Equation</vt:lpstr>
      <vt:lpstr>Models of matter</vt:lpstr>
      <vt:lpstr>Physical characteristics of matter</vt:lpstr>
      <vt:lpstr>Density</vt:lpstr>
      <vt:lpstr>EXAMPLE: The mass of a lead pipe</vt:lpstr>
      <vt:lpstr>Model of a many-particle system: the Ideal Gas</vt:lpstr>
      <vt:lpstr>The Equation of State of Ideal Gases</vt:lpstr>
      <vt:lpstr>The Ideal Gas Law</vt:lpstr>
      <vt:lpstr>The van der Waals model of real gases</vt:lpstr>
      <vt:lpstr>Connection between Ktr and T  for Ideal Gases</vt:lpstr>
      <vt:lpstr>Connection between Ktr and T for Ideal Gases (cont.)</vt:lpstr>
      <vt:lpstr>Units for Energy, Temperature</vt:lpstr>
      <vt:lpstr>Comparison with Experiment</vt:lpstr>
      <vt:lpstr>Degrees of Freedom</vt:lpstr>
      <vt:lpstr>Degrees of Freedom (cont.)</vt:lpstr>
      <vt:lpstr>Equipartition of Energy</vt:lpstr>
      <vt:lpstr>Equipartition of Energy (alternative)</vt:lpstr>
      <vt:lpstr>“Frozen” degrees of freedom</vt:lpstr>
      <vt:lpstr>Internal Energy</vt:lpstr>
      <vt:lpstr>Internal Energy of an Ideal Gas</vt:lpstr>
      <vt:lpstr>Work and Heating (“Heat”)</vt:lpstr>
      <vt:lpstr>The First Law of Thermodynamics </vt:lpstr>
      <vt:lpstr>Assignment#1</vt:lpstr>
    </vt:vector>
  </TitlesOfParts>
  <Company>Rutgers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351     Thermal Physics      Spring 2009</dc:title>
  <dc:creator>Weida Wu</dc:creator>
  <cp:lastModifiedBy>Tariq Gilani</cp:lastModifiedBy>
  <cp:revision>49</cp:revision>
  <dcterms:created xsi:type="dcterms:W3CDTF">2008-12-22T02:42:35Z</dcterms:created>
  <dcterms:modified xsi:type="dcterms:W3CDTF">2022-01-26T15:48:25Z</dcterms:modified>
</cp:coreProperties>
</file>